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1"/>
  </p:handoutMasterIdLst>
  <p:sldIdLst>
    <p:sldId id="256" r:id="rId2"/>
    <p:sldId id="257" r:id="rId3"/>
    <p:sldId id="258" r:id="rId4"/>
    <p:sldId id="260" r:id="rId5"/>
    <p:sldId id="261" r:id="rId6"/>
    <p:sldId id="262" r:id="rId7"/>
    <p:sldId id="266" r:id="rId8"/>
    <p:sldId id="263" r:id="rId9"/>
    <p:sldId id="267" r:id="rId10"/>
    <p:sldId id="265" r:id="rId11"/>
    <p:sldId id="264" r:id="rId12"/>
    <p:sldId id="268" r:id="rId13"/>
    <p:sldId id="269" r:id="rId14"/>
    <p:sldId id="270" r:id="rId15"/>
    <p:sldId id="272" r:id="rId16"/>
    <p:sldId id="285" r:id="rId17"/>
    <p:sldId id="271" r:id="rId18"/>
    <p:sldId id="274" r:id="rId19"/>
    <p:sldId id="273" r:id="rId20"/>
    <p:sldId id="275" r:id="rId21"/>
    <p:sldId id="276" r:id="rId22"/>
    <p:sldId id="277" r:id="rId23"/>
    <p:sldId id="278" r:id="rId24"/>
    <p:sldId id="279" r:id="rId25"/>
    <p:sldId id="280" r:id="rId26"/>
    <p:sldId id="281" r:id="rId27"/>
    <p:sldId id="284" r:id="rId28"/>
    <p:sldId id="283" r:id="rId29"/>
    <p:sldId id="282" r:id="rId30"/>
  </p:sldIdLst>
  <p:sldSz cx="9144000" cy="6858000" type="screen4x3"/>
  <p:notesSz cx="6781800" cy="9926638"/>
  <p:defaultTextStyle>
    <a:defPPr>
      <a:defRPr lang="en-US"/>
    </a:defPPr>
    <a:lvl1pPr algn="l" rtl="0" eaLnBrk="0" fontAlgn="base" hangingPunct="0">
      <a:spcBef>
        <a:spcPct val="0"/>
      </a:spcBef>
      <a:spcAft>
        <a:spcPct val="0"/>
      </a:spcAft>
      <a:defRPr sz="3600" b="1" kern="1200">
        <a:solidFill>
          <a:schemeClr val="accent2"/>
        </a:solidFill>
        <a:latin typeface="Garamond" pitchFamily="18" charset="0"/>
        <a:ea typeface="+mn-ea"/>
        <a:cs typeface="+mn-cs"/>
      </a:defRPr>
    </a:lvl1pPr>
    <a:lvl2pPr marL="457200" algn="l" rtl="0" eaLnBrk="0" fontAlgn="base" hangingPunct="0">
      <a:spcBef>
        <a:spcPct val="0"/>
      </a:spcBef>
      <a:spcAft>
        <a:spcPct val="0"/>
      </a:spcAft>
      <a:defRPr sz="3600" b="1" kern="1200">
        <a:solidFill>
          <a:schemeClr val="accent2"/>
        </a:solidFill>
        <a:latin typeface="Garamond" pitchFamily="18" charset="0"/>
        <a:ea typeface="+mn-ea"/>
        <a:cs typeface="+mn-cs"/>
      </a:defRPr>
    </a:lvl2pPr>
    <a:lvl3pPr marL="914400" algn="l" rtl="0" eaLnBrk="0" fontAlgn="base" hangingPunct="0">
      <a:spcBef>
        <a:spcPct val="0"/>
      </a:spcBef>
      <a:spcAft>
        <a:spcPct val="0"/>
      </a:spcAft>
      <a:defRPr sz="3600" b="1" kern="1200">
        <a:solidFill>
          <a:schemeClr val="accent2"/>
        </a:solidFill>
        <a:latin typeface="Garamond" pitchFamily="18" charset="0"/>
        <a:ea typeface="+mn-ea"/>
        <a:cs typeface="+mn-cs"/>
      </a:defRPr>
    </a:lvl3pPr>
    <a:lvl4pPr marL="1371600" algn="l" rtl="0" eaLnBrk="0" fontAlgn="base" hangingPunct="0">
      <a:spcBef>
        <a:spcPct val="0"/>
      </a:spcBef>
      <a:spcAft>
        <a:spcPct val="0"/>
      </a:spcAft>
      <a:defRPr sz="3600" b="1" kern="1200">
        <a:solidFill>
          <a:schemeClr val="accent2"/>
        </a:solidFill>
        <a:latin typeface="Garamond" pitchFamily="18" charset="0"/>
        <a:ea typeface="+mn-ea"/>
        <a:cs typeface="+mn-cs"/>
      </a:defRPr>
    </a:lvl4pPr>
    <a:lvl5pPr marL="1828800" algn="l" rtl="0" eaLnBrk="0" fontAlgn="base" hangingPunct="0">
      <a:spcBef>
        <a:spcPct val="0"/>
      </a:spcBef>
      <a:spcAft>
        <a:spcPct val="0"/>
      </a:spcAft>
      <a:defRPr sz="3600" b="1" kern="1200">
        <a:solidFill>
          <a:schemeClr val="accent2"/>
        </a:solidFill>
        <a:latin typeface="Garamond" pitchFamily="18" charset="0"/>
        <a:ea typeface="+mn-ea"/>
        <a:cs typeface="+mn-cs"/>
      </a:defRPr>
    </a:lvl5pPr>
    <a:lvl6pPr marL="2286000" algn="l" defTabSz="914400" rtl="0" eaLnBrk="1" latinLnBrk="0" hangingPunct="1">
      <a:defRPr sz="3600" b="1" kern="1200">
        <a:solidFill>
          <a:schemeClr val="accent2"/>
        </a:solidFill>
        <a:latin typeface="Garamond" pitchFamily="18" charset="0"/>
        <a:ea typeface="+mn-ea"/>
        <a:cs typeface="+mn-cs"/>
      </a:defRPr>
    </a:lvl6pPr>
    <a:lvl7pPr marL="2743200" algn="l" defTabSz="914400" rtl="0" eaLnBrk="1" latinLnBrk="0" hangingPunct="1">
      <a:defRPr sz="3600" b="1" kern="1200">
        <a:solidFill>
          <a:schemeClr val="accent2"/>
        </a:solidFill>
        <a:latin typeface="Garamond" pitchFamily="18" charset="0"/>
        <a:ea typeface="+mn-ea"/>
        <a:cs typeface="+mn-cs"/>
      </a:defRPr>
    </a:lvl7pPr>
    <a:lvl8pPr marL="3200400" algn="l" defTabSz="914400" rtl="0" eaLnBrk="1" latinLnBrk="0" hangingPunct="1">
      <a:defRPr sz="3600" b="1" kern="1200">
        <a:solidFill>
          <a:schemeClr val="accent2"/>
        </a:solidFill>
        <a:latin typeface="Garamond" pitchFamily="18" charset="0"/>
        <a:ea typeface="+mn-ea"/>
        <a:cs typeface="+mn-cs"/>
      </a:defRPr>
    </a:lvl8pPr>
    <a:lvl9pPr marL="3657600" algn="l" defTabSz="914400" rtl="0" eaLnBrk="1" latinLnBrk="0" hangingPunct="1">
      <a:defRPr sz="3600" b="1" kern="1200">
        <a:solidFill>
          <a:schemeClr val="accent2"/>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0000"/>
    <a:srgbClr val="114A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43" autoAdjust="0"/>
  </p:normalViewPr>
  <p:slideViewPr>
    <p:cSldViewPr>
      <p:cViewPr varScale="1">
        <p:scale>
          <a:sx n="110" d="100"/>
          <a:sy n="110" d="100"/>
        </p:scale>
        <p:origin x="16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5" cy="36004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780"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1451" y="0"/>
            <a:ext cx="2938780" cy="498056"/>
          </a:xfrm>
          <a:prstGeom prst="rect">
            <a:avLst/>
          </a:prstGeom>
        </p:spPr>
        <p:txBody>
          <a:bodyPr vert="horz" lIns="91440" tIns="45720" rIns="91440" bIns="45720" rtlCol="0"/>
          <a:lstStyle>
            <a:lvl1pPr algn="r">
              <a:defRPr sz="1200"/>
            </a:lvl1pPr>
          </a:lstStyle>
          <a:p>
            <a:fld id="{68B3C68A-729D-4F1E-AE33-EC36F5F362B1}" type="datetimeFigureOut">
              <a:rPr lang="en-GB" smtClean="0"/>
              <a:t>15/01/2016</a:t>
            </a:fld>
            <a:endParaRPr lang="en-GB"/>
          </a:p>
        </p:txBody>
      </p:sp>
      <p:sp>
        <p:nvSpPr>
          <p:cNvPr id="4" name="Footer Placeholder 3"/>
          <p:cNvSpPr>
            <a:spLocks noGrp="1"/>
          </p:cNvSpPr>
          <p:nvPr>
            <p:ph type="ftr" sz="quarter" idx="2"/>
          </p:nvPr>
        </p:nvSpPr>
        <p:spPr>
          <a:xfrm>
            <a:off x="0" y="9428584"/>
            <a:ext cx="2938780"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1451" y="9428584"/>
            <a:ext cx="2938780" cy="498055"/>
          </a:xfrm>
          <a:prstGeom prst="rect">
            <a:avLst/>
          </a:prstGeom>
        </p:spPr>
        <p:txBody>
          <a:bodyPr vert="horz" lIns="91440" tIns="45720" rIns="91440" bIns="45720" rtlCol="0" anchor="b"/>
          <a:lstStyle>
            <a:lvl1pPr algn="r">
              <a:defRPr sz="1200"/>
            </a:lvl1pPr>
          </a:lstStyle>
          <a:p>
            <a:fld id="{9F99368D-21CD-4F2C-B13B-A7BBEE95C2D4}" type="slidenum">
              <a:rPr lang="en-GB" smtClean="0"/>
              <a:t>‹#›</a:t>
            </a:fld>
            <a:endParaRPr lang="en-GB"/>
          </a:p>
        </p:txBody>
      </p:sp>
    </p:spTree>
    <p:extLst>
      <p:ext uri="{BB962C8B-B14F-4D97-AF65-F5344CB8AC3E}">
        <p14:creationId xmlns:p14="http://schemas.microsoft.com/office/powerpoint/2010/main" val="74119633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
          <p:cNvGrpSpPr>
            <a:grpSpLocks noChangeAspect="1"/>
          </p:cNvGrpSpPr>
          <p:nvPr/>
        </p:nvGrpSpPr>
        <p:grpSpPr bwMode="auto">
          <a:xfrm>
            <a:off x="0" y="609600"/>
            <a:ext cx="8637588" cy="1019175"/>
            <a:chOff x="1141" y="1158"/>
            <a:chExt cx="9619" cy="1134"/>
          </a:xfrm>
        </p:grpSpPr>
        <p:grpSp>
          <p:nvGrpSpPr>
            <p:cNvPr id="5" name="Group 5"/>
            <p:cNvGrpSpPr>
              <a:grpSpLocks noChangeAspect="1"/>
            </p:cNvGrpSpPr>
            <p:nvPr/>
          </p:nvGrpSpPr>
          <p:grpSpPr bwMode="auto">
            <a:xfrm>
              <a:off x="9627" y="1158"/>
              <a:ext cx="1133" cy="1134"/>
              <a:chOff x="9627" y="1158"/>
              <a:chExt cx="1133" cy="1134"/>
            </a:xfrm>
          </p:grpSpPr>
          <p:sp>
            <p:nvSpPr>
              <p:cNvPr id="7" name="Oval 6"/>
              <p:cNvSpPr>
                <a:spLocks noChangeAspect="1" noChangeArrowheads="1"/>
              </p:cNvSpPr>
              <p:nvPr/>
            </p:nvSpPr>
            <p:spPr bwMode="auto">
              <a:xfrm>
                <a:off x="10003" y="1534"/>
                <a:ext cx="378" cy="378"/>
              </a:xfrm>
              <a:prstGeom prst="ellipse">
                <a:avLst/>
              </a:prstGeom>
              <a:solidFill>
                <a:srgbClr val="FF0000"/>
              </a:solidFill>
              <a:ln w="9525">
                <a:solidFill>
                  <a:srgbClr val="FF0000"/>
                </a:solidFill>
                <a:round/>
                <a:headEnd/>
                <a:tailEnd/>
              </a:ln>
            </p:spPr>
            <p:txBody>
              <a:bodyPr/>
              <a:lstStyle/>
              <a:p>
                <a:pPr>
                  <a:defRPr/>
                </a:pPr>
                <a:endParaRPr lang="en-GB"/>
              </a:p>
            </p:txBody>
          </p:sp>
          <p:sp>
            <p:nvSpPr>
              <p:cNvPr id="8" name="Freeform 7"/>
              <p:cNvSpPr>
                <a:spLocks noChangeAspect="1"/>
              </p:cNvSpPr>
              <p:nvPr/>
            </p:nvSpPr>
            <p:spPr bwMode="auto">
              <a:xfrm>
                <a:off x="10161" y="1158"/>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9" name="Freeform 8"/>
              <p:cNvSpPr>
                <a:spLocks noChangeAspect="1"/>
              </p:cNvSpPr>
              <p:nvPr/>
            </p:nvSpPr>
            <p:spPr bwMode="auto">
              <a:xfrm rot="1800000">
                <a:off x="10355" y="1211"/>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 name="Freeform 9"/>
              <p:cNvSpPr>
                <a:spLocks noChangeAspect="1"/>
              </p:cNvSpPr>
              <p:nvPr/>
            </p:nvSpPr>
            <p:spPr bwMode="auto">
              <a:xfrm rot="3600000">
                <a:off x="10490" y="1348"/>
                <a:ext cx="51" cy="414"/>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1" name="Freeform 10"/>
              <p:cNvSpPr>
                <a:spLocks noChangeAspect="1"/>
              </p:cNvSpPr>
              <p:nvPr/>
            </p:nvSpPr>
            <p:spPr bwMode="auto">
              <a:xfrm rot="19800000">
                <a:off x="9977" y="1213"/>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2" name="Freeform 11"/>
              <p:cNvSpPr>
                <a:spLocks noChangeAspect="1"/>
              </p:cNvSpPr>
              <p:nvPr/>
            </p:nvSpPr>
            <p:spPr bwMode="auto">
              <a:xfrm rot="18000000">
                <a:off x="9852" y="1344"/>
                <a:ext cx="53"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3" name="Freeform 12"/>
              <p:cNvSpPr>
                <a:spLocks noChangeAspect="1"/>
              </p:cNvSpPr>
              <p:nvPr/>
            </p:nvSpPr>
            <p:spPr bwMode="auto">
              <a:xfrm rot="16200000">
                <a:off x="9809" y="1518"/>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4" name="Freeform 13"/>
              <p:cNvSpPr>
                <a:spLocks noChangeAspect="1"/>
              </p:cNvSpPr>
              <p:nvPr/>
            </p:nvSpPr>
            <p:spPr bwMode="auto">
              <a:xfrm rot="14400000">
                <a:off x="9865" y="1715"/>
                <a:ext cx="51" cy="414"/>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5" name="Freeform 14"/>
              <p:cNvSpPr>
                <a:spLocks noChangeAspect="1"/>
              </p:cNvSpPr>
              <p:nvPr/>
            </p:nvSpPr>
            <p:spPr bwMode="auto">
              <a:xfrm rot="12600000">
                <a:off x="9996" y="1835"/>
                <a:ext cx="51" cy="413"/>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6" name="Freeform 15"/>
              <p:cNvSpPr>
                <a:spLocks noChangeAspect="1"/>
              </p:cNvSpPr>
              <p:nvPr/>
            </p:nvSpPr>
            <p:spPr bwMode="auto">
              <a:xfrm rot="10800000">
                <a:off x="10168" y="1877"/>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7" name="Freeform 16"/>
              <p:cNvSpPr>
                <a:spLocks noChangeAspect="1"/>
              </p:cNvSpPr>
              <p:nvPr/>
            </p:nvSpPr>
            <p:spPr bwMode="auto">
              <a:xfrm rot="9000000">
                <a:off x="10336" y="1836"/>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8" name="Freeform 17"/>
              <p:cNvSpPr>
                <a:spLocks noChangeAspect="1"/>
              </p:cNvSpPr>
              <p:nvPr/>
            </p:nvSpPr>
            <p:spPr bwMode="auto">
              <a:xfrm rot="7200000">
                <a:off x="10482" y="1692"/>
                <a:ext cx="53"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9" name="Freeform 18"/>
              <p:cNvSpPr>
                <a:spLocks noChangeAspect="1"/>
              </p:cNvSpPr>
              <p:nvPr/>
            </p:nvSpPr>
            <p:spPr bwMode="auto">
              <a:xfrm rot="5400000">
                <a:off x="10527" y="1516"/>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0" name="Freeform 19"/>
              <p:cNvSpPr>
                <a:spLocks noChangeAspect="1"/>
              </p:cNvSpPr>
              <p:nvPr/>
            </p:nvSpPr>
            <p:spPr bwMode="auto">
              <a:xfrm rot="900000">
                <a:off x="10246" y="1342"/>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1" name="Freeform 20"/>
              <p:cNvSpPr>
                <a:spLocks noChangeAspect="1"/>
              </p:cNvSpPr>
              <p:nvPr/>
            </p:nvSpPr>
            <p:spPr bwMode="auto">
              <a:xfrm rot="2700000">
                <a:off x="10369" y="1426"/>
                <a:ext cx="44"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2" name="Freeform 21"/>
              <p:cNvSpPr>
                <a:spLocks noChangeAspect="1"/>
              </p:cNvSpPr>
              <p:nvPr/>
            </p:nvSpPr>
            <p:spPr bwMode="auto">
              <a:xfrm rot="4500000">
                <a:off x="10435" y="1536"/>
                <a:ext cx="42" cy="248"/>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3" name="Freeform 22"/>
              <p:cNvSpPr>
                <a:spLocks noChangeAspect="1"/>
              </p:cNvSpPr>
              <p:nvPr/>
            </p:nvSpPr>
            <p:spPr bwMode="auto">
              <a:xfrm rot="6300000">
                <a:off x="10417" y="1665"/>
                <a:ext cx="42" cy="248"/>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4" name="Freeform 23"/>
              <p:cNvSpPr>
                <a:spLocks noChangeAspect="1"/>
              </p:cNvSpPr>
              <p:nvPr/>
            </p:nvSpPr>
            <p:spPr bwMode="auto">
              <a:xfrm rot="8100000">
                <a:off x="10339" y="1780"/>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5" name="Freeform 24"/>
              <p:cNvSpPr>
                <a:spLocks noChangeAspect="1"/>
              </p:cNvSpPr>
              <p:nvPr/>
            </p:nvSpPr>
            <p:spPr bwMode="auto">
              <a:xfrm rot="9900000">
                <a:off x="10230" y="1838"/>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6" name="Freeform 25"/>
              <p:cNvSpPr>
                <a:spLocks noChangeAspect="1"/>
              </p:cNvSpPr>
              <p:nvPr/>
            </p:nvSpPr>
            <p:spPr bwMode="auto">
              <a:xfrm rot="11700000">
                <a:off x="10115" y="1840"/>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7" name="Freeform 26"/>
              <p:cNvSpPr>
                <a:spLocks noChangeAspect="1"/>
              </p:cNvSpPr>
              <p:nvPr/>
            </p:nvSpPr>
            <p:spPr bwMode="auto">
              <a:xfrm rot="13500000">
                <a:off x="10010" y="1790"/>
                <a:ext cx="41" cy="249"/>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8" name="Freeform 27"/>
              <p:cNvSpPr>
                <a:spLocks noChangeAspect="1"/>
              </p:cNvSpPr>
              <p:nvPr/>
            </p:nvSpPr>
            <p:spPr bwMode="auto">
              <a:xfrm rot="15300000">
                <a:off x="9925" y="1675"/>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29" name="Freeform 28"/>
              <p:cNvSpPr>
                <a:spLocks noChangeAspect="1"/>
              </p:cNvSpPr>
              <p:nvPr/>
            </p:nvSpPr>
            <p:spPr bwMode="auto">
              <a:xfrm rot="17100000">
                <a:off x="9919" y="1532"/>
                <a:ext cx="41" cy="249"/>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30" name="Freeform 29"/>
              <p:cNvSpPr>
                <a:spLocks noChangeAspect="1"/>
              </p:cNvSpPr>
              <p:nvPr/>
            </p:nvSpPr>
            <p:spPr bwMode="auto">
              <a:xfrm rot="18900000">
                <a:off x="9972" y="1414"/>
                <a:ext cx="42" cy="247"/>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31" name="Freeform 30"/>
              <p:cNvSpPr>
                <a:spLocks noChangeAspect="1"/>
              </p:cNvSpPr>
              <p:nvPr/>
            </p:nvSpPr>
            <p:spPr bwMode="auto">
              <a:xfrm rot="20700000">
                <a:off x="10090" y="1336"/>
                <a:ext cx="41" cy="247"/>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grpSp>
        <p:sp>
          <p:nvSpPr>
            <p:cNvPr id="6" name="Rectangle 31"/>
            <p:cNvSpPr>
              <a:spLocks noChangeAspect="1" noChangeArrowheads="1"/>
            </p:cNvSpPr>
            <p:nvPr/>
          </p:nvSpPr>
          <p:spPr bwMode="auto">
            <a:xfrm>
              <a:off x="1141" y="1700"/>
              <a:ext cx="8505" cy="51"/>
            </a:xfrm>
            <a:prstGeom prst="rect">
              <a:avLst/>
            </a:prstGeom>
            <a:solidFill>
              <a:srgbClr val="FF0000"/>
            </a:solidFill>
            <a:ln w="9525">
              <a:solidFill>
                <a:srgbClr val="FF0000"/>
              </a:solidFill>
              <a:miter lim="800000"/>
              <a:headEnd/>
              <a:tailEnd/>
            </a:ln>
          </p:spPr>
          <p:txBody>
            <a:bodyPr/>
            <a:lstStyle/>
            <a:p>
              <a:pPr>
                <a:defRPr/>
              </a:pPr>
              <a:endParaRPr lang="en-GB"/>
            </a:p>
          </p:txBody>
        </p:sp>
      </p:gr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GB"/>
              <a:t>Bradfield College Physics Department</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GB"/>
              <a:t>Welcome to Year 12</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28600"/>
            <a:ext cx="2286000" cy="6400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22860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28600" y="1524000"/>
            <a:ext cx="43815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62500" y="1524000"/>
            <a:ext cx="43815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Bradfield College Physics Department</a:t>
            </a:r>
            <a:endParaRPr lang="en-US" smtClean="0"/>
          </a:p>
        </p:txBody>
      </p:sp>
      <p:sp>
        <p:nvSpPr>
          <p:cNvPr id="1027" name="Rectangle 3"/>
          <p:cNvSpPr>
            <a:spLocks noGrp="1" noChangeArrowheads="1"/>
          </p:cNvSpPr>
          <p:nvPr>
            <p:ph type="body" idx="1"/>
          </p:nvPr>
        </p:nvSpPr>
        <p:spPr bwMode="auto">
          <a:xfrm>
            <a:off x="228600" y="1524000"/>
            <a:ext cx="89154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7"/>
          <p:cNvGrpSpPr>
            <a:grpSpLocks noChangeAspect="1"/>
          </p:cNvGrpSpPr>
          <p:nvPr/>
        </p:nvGrpSpPr>
        <p:grpSpPr bwMode="auto">
          <a:xfrm>
            <a:off x="0" y="609600"/>
            <a:ext cx="8637588" cy="1019175"/>
            <a:chOff x="1141" y="1158"/>
            <a:chExt cx="9619" cy="1134"/>
          </a:xfrm>
        </p:grpSpPr>
        <p:grpSp>
          <p:nvGrpSpPr>
            <p:cNvPr id="1029" name="Group 8"/>
            <p:cNvGrpSpPr>
              <a:grpSpLocks noChangeAspect="1"/>
            </p:cNvGrpSpPr>
            <p:nvPr/>
          </p:nvGrpSpPr>
          <p:grpSpPr bwMode="auto">
            <a:xfrm>
              <a:off x="9626" y="1158"/>
              <a:ext cx="1134" cy="1134"/>
              <a:chOff x="9626" y="1158"/>
              <a:chExt cx="1134" cy="1134"/>
            </a:xfrm>
          </p:grpSpPr>
          <p:sp>
            <p:nvSpPr>
              <p:cNvPr id="1033" name="Oval 9"/>
              <p:cNvSpPr>
                <a:spLocks noChangeAspect="1" noChangeArrowheads="1"/>
              </p:cNvSpPr>
              <p:nvPr/>
            </p:nvSpPr>
            <p:spPr bwMode="auto">
              <a:xfrm>
                <a:off x="10003" y="1534"/>
                <a:ext cx="378" cy="378"/>
              </a:xfrm>
              <a:prstGeom prst="ellipse">
                <a:avLst/>
              </a:prstGeom>
              <a:solidFill>
                <a:srgbClr val="FF0000"/>
              </a:solidFill>
              <a:ln w="9525">
                <a:solidFill>
                  <a:srgbClr val="FF0000"/>
                </a:solidFill>
                <a:round/>
                <a:headEnd/>
                <a:tailEnd/>
              </a:ln>
            </p:spPr>
            <p:txBody>
              <a:bodyPr/>
              <a:lstStyle/>
              <a:p>
                <a:pPr>
                  <a:defRPr/>
                </a:pPr>
                <a:endParaRPr lang="en-GB"/>
              </a:p>
            </p:txBody>
          </p:sp>
          <p:sp>
            <p:nvSpPr>
              <p:cNvPr id="1034" name="Freeform 10"/>
              <p:cNvSpPr>
                <a:spLocks noChangeAspect="1"/>
              </p:cNvSpPr>
              <p:nvPr/>
            </p:nvSpPr>
            <p:spPr bwMode="auto">
              <a:xfrm>
                <a:off x="10161" y="1158"/>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35" name="Freeform 11"/>
              <p:cNvSpPr>
                <a:spLocks noChangeAspect="1"/>
              </p:cNvSpPr>
              <p:nvPr/>
            </p:nvSpPr>
            <p:spPr bwMode="auto">
              <a:xfrm rot="1800000">
                <a:off x="10355" y="1211"/>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36" name="Freeform 12"/>
              <p:cNvSpPr>
                <a:spLocks noChangeAspect="1"/>
              </p:cNvSpPr>
              <p:nvPr/>
            </p:nvSpPr>
            <p:spPr bwMode="auto">
              <a:xfrm rot="3600000">
                <a:off x="10490" y="1348"/>
                <a:ext cx="51" cy="414"/>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37" name="Freeform 13"/>
              <p:cNvSpPr>
                <a:spLocks noChangeAspect="1"/>
              </p:cNvSpPr>
              <p:nvPr/>
            </p:nvSpPr>
            <p:spPr bwMode="auto">
              <a:xfrm rot="19800000">
                <a:off x="9977" y="1213"/>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38" name="Freeform 14"/>
              <p:cNvSpPr>
                <a:spLocks noChangeAspect="1"/>
              </p:cNvSpPr>
              <p:nvPr/>
            </p:nvSpPr>
            <p:spPr bwMode="auto">
              <a:xfrm rot="18000000">
                <a:off x="9852" y="1344"/>
                <a:ext cx="53"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39" name="Freeform 15"/>
              <p:cNvSpPr>
                <a:spLocks noChangeAspect="1"/>
              </p:cNvSpPr>
              <p:nvPr/>
            </p:nvSpPr>
            <p:spPr bwMode="auto">
              <a:xfrm rot="16200000">
                <a:off x="9813" y="1519"/>
                <a:ext cx="51" cy="414"/>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0" name="Freeform 16"/>
              <p:cNvSpPr>
                <a:spLocks noChangeAspect="1"/>
              </p:cNvSpPr>
              <p:nvPr/>
            </p:nvSpPr>
            <p:spPr bwMode="auto">
              <a:xfrm rot="14400000">
                <a:off x="9865" y="1714"/>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1" name="Freeform 17"/>
              <p:cNvSpPr>
                <a:spLocks noChangeAspect="1"/>
              </p:cNvSpPr>
              <p:nvPr/>
            </p:nvSpPr>
            <p:spPr bwMode="auto">
              <a:xfrm rot="12600000">
                <a:off x="9996" y="1835"/>
                <a:ext cx="51" cy="413"/>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2" name="Freeform 18"/>
              <p:cNvSpPr>
                <a:spLocks noChangeAspect="1"/>
              </p:cNvSpPr>
              <p:nvPr/>
            </p:nvSpPr>
            <p:spPr bwMode="auto">
              <a:xfrm rot="10800000">
                <a:off x="10168" y="1877"/>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3" name="Freeform 19"/>
              <p:cNvSpPr>
                <a:spLocks noChangeAspect="1"/>
              </p:cNvSpPr>
              <p:nvPr/>
            </p:nvSpPr>
            <p:spPr bwMode="auto">
              <a:xfrm rot="9000000">
                <a:off x="10336" y="1836"/>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4" name="Freeform 20"/>
              <p:cNvSpPr>
                <a:spLocks noChangeAspect="1"/>
              </p:cNvSpPr>
              <p:nvPr/>
            </p:nvSpPr>
            <p:spPr bwMode="auto">
              <a:xfrm rot="7200000">
                <a:off x="10482" y="1693"/>
                <a:ext cx="53" cy="414"/>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5" name="Freeform 21"/>
              <p:cNvSpPr>
                <a:spLocks noChangeAspect="1"/>
              </p:cNvSpPr>
              <p:nvPr/>
            </p:nvSpPr>
            <p:spPr bwMode="auto">
              <a:xfrm rot="5400000">
                <a:off x="10527" y="1516"/>
                <a:ext cx="51" cy="415"/>
              </a:xfrm>
              <a:custGeom>
                <a:avLst/>
                <a:gdLst/>
                <a:ahLst/>
                <a:cxnLst>
                  <a:cxn ang="0">
                    <a:pos x="0" y="0"/>
                  </a:cxn>
                  <a:cxn ang="0">
                    <a:pos x="228" y="0"/>
                  </a:cxn>
                  <a:cxn ang="0">
                    <a:pos x="171" y="1368"/>
                  </a:cxn>
                  <a:cxn ang="0">
                    <a:pos x="57" y="1368"/>
                  </a:cxn>
                  <a:cxn ang="0">
                    <a:pos x="0" y="0"/>
                  </a:cxn>
                </a:cxnLst>
                <a:rect l="0" t="0" r="r" b="b"/>
                <a:pathLst>
                  <a:path w="228" h="1368">
                    <a:moveTo>
                      <a:pt x="0" y="0"/>
                    </a:moveTo>
                    <a:lnTo>
                      <a:pt x="228" y="0"/>
                    </a:lnTo>
                    <a:lnTo>
                      <a:pt x="171" y="1368"/>
                    </a:lnTo>
                    <a:lnTo>
                      <a:pt x="57" y="1368"/>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6" name="Freeform 22"/>
              <p:cNvSpPr>
                <a:spLocks noChangeAspect="1"/>
              </p:cNvSpPr>
              <p:nvPr/>
            </p:nvSpPr>
            <p:spPr bwMode="auto">
              <a:xfrm rot="900000">
                <a:off x="10246" y="1342"/>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7" name="Freeform 23"/>
              <p:cNvSpPr>
                <a:spLocks noChangeAspect="1"/>
              </p:cNvSpPr>
              <p:nvPr/>
            </p:nvSpPr>
            <p:spPr bwMode="auto">
              <a:xfrm rot="2700000">
                <a:off x="10369" y="1426"/>
                <a:ext cx="44"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8" name="Freeform 24"/>
              <p:cNvSpPr>
                <a:spLocks noChangeAspect="1"/>
              </p:cNvSpPr>
              <p:nvPr/>
            </p:nvSpPr>
            <p:spPr bwMode="auto">
              <a:xfrm rot="4500000">
                <a:off x="10435" y="1536"/>
                <a:ext cx="42" cy="248"/>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49" name="Freeform 25"/>
              <p:cNvSpPr>
                <a:spLocks noChangeAspect="1"/>
              </p:cNvSpPr>
              <p:nvPr/>
            </p:nvSpPr>
            <p:spPr bwMode="auto">
              <a:xfrm rot="6300000">
                <a:off x="10417" y="1665"/>
                <a:ext cx="42" cy="248"/>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50" name="Freeform 26"/>
              <p:cNvSpPr>
                <a:spLocks noChangeAspect="1"/>
              </p:cNvSpPr>
              <p:nvPr/>
            </p:nvSpPr>
            <p:spPr bwMode="auto">
              <a:xfrm rot="8100000">
                <a:off x="10339" y="1780"/>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51" name="Freeform 27"/>
              <p:cNvSpPr>
                <a:spLocks noChangeAspect="1"/>
              </p:cNvSpPr>
              <p:nvPr/>
            </p:nvSpPr>
            <p:spPr bwMode="auto">
              <a:xfrm rot="9900000">
                <a:off x="10230" y="1838"/>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52" name="Freeform 28"/>
              <p:cNvSpPr>
                <a:spLocks noChangeAspect="1"/>
              </p:cNvSpPr>
              <p:nvPr/>
            </p:nvSpPr>
            <p:spPr bwMode="auto">
              <a:xfrm rot="11700000">
                <a:off x="10115" y="1840"/>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53" name="Freeform 29"/>
              <p:cNvSpPr>
                <a:spLocks noChangeAspect="1"/>
              </p:cNvSpPr>
              <p:nvPr/>
            </p:nvSpPr>
            <p:spPr bwMode="auto">
              <a:xfrm rot="13500000">
                <a:off x="10010" y="1792"/>
                <a:ext cx="41"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54" name="Freeform 30"/>
              <p:cNvSpPr>
                <a:spLocks noChangeAspect="1"/>
              </p:cNvSpPr>
              <p:nvPr/>
            </p:nvSpPr>
            <p:spPr bwMode="auto">
              <a:xfrm rot="15300000">
                <a:off x="9925" y="1675"/>
                <a:ext cx="42"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55" name="Freeform 31"/>
              <p:cNvSpPr>
                <a:spLocks noChangeAspect="1"/>
              </p:cNvSpPr>
              <p:nvPr/>
            </p:nvSpPr>
            <p:spPr bwMode="auto">
              <a:xfrm rot="17100000">
                <a:off x="9926" y="1534"/>
                <a:ext cx="41" cy="246"/>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56" name="Freeform 32"/>
              <p:cNvSpPr>
                <a:spLocks noChangeAspect="1"/>
              </p:cNvSpPr>
              <p:nvPr/>
            </p:nvSpPr>
            <p:spPr bwMode="auto">
              <a:xfrm rot="18900000">
                <a:off x="9973" y="1414"/>
                <a:ext cx="41" cy="247"/>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sp>
            <p:nvSpPr>
              <p:cNvPr id="1057" name="Freeform 33"/>
              <p:cNvSpPr>
                <a:spLocks noChangeAspect="1"/>
              </p:cNvSpPr>
              <p:nvPr/>
            </p:nvSpPr>
            <p:spPr bwMode="auto">
              <a:xfrm rot="20700000">
                <a:off x="10090" y="1336"/>
                <a:ext cx="41" cy="247"/>
              </a:xfrm>
              <a:custGeom>
                <a:avLst/>
                <a:gdLst/>
                <a:ahLst/>
                <a:cxnLst>
                  <a:cxn ang="0">
                    <a:pos x="0" y="0"/>
                  </a:cxn>
                  <a:cxn ang="0">
                    <a:pos x="140" y="0"/>
                  </a:cxn>
                  <a:cxn ang="0">
                    <a:pos x="112" y="812"/>
                  </a:cxn>
                  <a:cxn ang="0">
                    <a:pos x="28" y="812"/>
                  </a:cxn>
                  <a:cxn ang="0">
                    <a:pos x="0" y="0"/>
                  </a:cxn>
                </a:cxnLst>
                <a:rect l="0" t="0" r="r" b="b"/>
                <a:pathLst>
                  <a:path w="140" h="812">
                    <a:moveTo>
                      <a:pt x="0" y="0"/>
                    </a:moveTo>
                    <a:lnTo>
                      <a:pt x="140" y="0"/>
                    </a:lnTo>
                    <a:lnTo>
                      <a:pt x="112" y="812"/>
                    </a:lnTo>
                    <a:lnTo>
                      <a:pt x="28" y="812"/>
                    </a:lnTo>
                    <a:lnTo>
                      <a:pt x="0" y="0"/>
                    </a:lnTo>
                    <a:close/>
                  </a:path>
                </a:pathLst>
              </a:custGeom>
              <a:solidFill>
                <a:srgbClr val="FF0000"/>
              </a:solidFill>
              <a:ln w="9525">
                <a:solidFill>
                  <a:srgbClr val="FF0000"/>
                </a:solidFill>
                <a:round/>
                <a:headEnd/>
                <a:tailEnd/>
              </a:ln>
            </p:spPr>
            <p:txBody>
              <a:bodyPr/>
              <a:lstStyle/>
              <a:p>
                <a:pPr>
                  <a:defRPr/>
                </a:pPr>
                <a:endParaRPr lang="en-GB"/>
              </a:p>
            </p:txBody>
          </p:sp>
        </p:grpSp>
        <p:sp>
          <p:nvSpPr>
            <p:cNvPr id="1058" name="Rectangle 34"/>
            <p:cNvSpPr>
              <a:spLocks noChangeAspect="1" noChangeArrowheads="1"/>
            </p:cNvSpPr>
            <p:nvPr/>
          </p:nvSpPr>
          <p:spPr bwMode="auto">
            <a:xfrm>
              <a:off x="1141" y="1700"/>
              <a:ext cx="8505" cy="51"/>
            </a:xfrm>
            <a:prstGeom prst="rect">
              <a:avLst/>
            </a:prstGeom>
            <a:solidFill>
              <a:srgbClr val="FF0000"/>
            </a:solidFill>
            <a:ln w="9525">
              <a:solidFill>
                <a:srgbClr val="FF0000"/>
              </a:solidFill>
              <a:miter lim="800000"/>
              <a:headEnd/>
              <a:tailEnd/>
            </a:ln>
          </p:spPr>
          <p:txBody>
            <a:bodyPr/>
            <a:lstStyle/>
            <a:p>
              <a:pPr>
                <a:defRPr/>
              </a:pPr>
              <a:endParaRPr lang="en-GB"/>
            </a:p>
          </p:txBody>
        </p:sp>
      </p:grpSp>
    </p:spTree>
  </p:cSld>
  <p:clrMap bg1="dk2" tx1="lt1" bg2="dk1" tx2="lt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rtl="0" eaLnBrk="0" fontAlgn="base" hangingPunct="0">
        <a:spcBef>
          <a:spcPct val="0"/>
        </a:spcBef>
        <a:spcAft>
          <a:spcPct val="0"/>
        </a:spcAft>
        <a:defRPr sz="3600" b="1">
          <a:solidFill>
            <a:schemeClr val="accent2"/>
          </a:solidFill>
          <a:latin typeface="+mj-lt"/>
          <a:ea typeface="+mj-ea"/>
          <a:cs typeface="+mj-cs"/>
        </a:defRPr>
      </a:lvl1pPr>
      <a:lvl2pPr algn="l" rtl="0" eaLnBrk="0" fontAlgn="base" hangingPunct="0">
        <a:spcBef>
          <a:spcPct val="0"/>
        </a:spcBef>
        <a:spcAft>
          <a:spcPct val="0"/>
        </a:spcAft>
        <a:defRPr sz="3600" b="1">
          <a:solidFill>
            <a:schemeClr val="accent2"/>
          </a:solidFill>
          <a:latin typeface="Garamond" pitchFamily="18" charset="0"/>
        </a:defRPr>
      </a:lvl2pPr>
      <a:lvl3pPr algn="l" rtl="0" eaLnBrk="0" fontAlgn="base" hangingPunct="0">
        <a:spcBef>
          <a:spcPct val="0"/>
        </a:spcBef>
        <a:spcAft>
          <a:spcPct val="0"/>
        </a:spcAft>
        <a:defRPr sz="3600" b="1">
          <a:solidFill>
            <a:schemeClr val="accent2"/>
          </a:solidFill>
          <a:latin typeface="Garamond" pitchFamily="18" charset="0"/>
        </a:defRPr>
      </a:lvl3pPr>
      <a:lvl4pPr algn="l" rtl="0" eaLnBrk="0" fontAlgn="base" hangingPunct="0">
        <a:spcBef>
          <a:spcPct val="0"/>
        </a:spcBef>
        <a:spcAft>
          <a:spcPct val="0"/>
        </a:spcAft>
        <a:defRPr sz="3600" b="1">
          <a:solidFill>
            <a:schemeClr val="accent2"/>
          </a:solidFill>
          <a:latin typeface="Garamond" pitchFamily="18" charset="0"/>
        </a:defRPr>
      </a:lvl4pPr>
      <a:lvl5pPr algn="l" rtl="0" eaLnBrk="0" fontAlgn="base" hangingPunct="0">
        <a:spcBef>
          <a:spcPct val="0"/>
        </a:spcBef>
        <a:spcAft>
          <a:spcPct val="0"/>
        </a:spcAft>
        <a:defRPr sz="3600" b="1">
          <a:solidFill>
            <a:schemeClr val="accent2"/>
          </a:solidFill>
          <a:latin typeface="Garamond" pitchFamily="18" charset="0"/>
        </a:defRPr>
      </a:lvl5pPr>
      <a:lvl6pPr marL="457200" algn="l" rtl="0" eaLnBrk="0" fontAlgn="base" hangingPunct="0">
        <a:spcBef>
          <a:spcPct val="0"/>
        </a:spcBef>
        <a:spcAft>
          <a:spcPct val="0"/>
        </a:spcAft>
        <a:defRPr sz="3600" b="1">
          <a:solidFill>
            <a:schemeClr val="accent2"/>
          </a:solidFill>
          <a:latin typeface="Garamond" pitchFamily="18" charset="0"/>
        </a:defRPr>
      </a:lvl6pPr>
      <a:lvl7pPr marL="914400" algn="l" rtl="0" eaLnBrk="0" fontAlgn="base" hangingPunct="0">
        <a:spcBef>
          <a:spcPct val="0"/>
        </a:spcBef>
        <a:spcAft>
          <a:spcPct val="0"/>
        </a:spcAft>
        <a:defRPr sz="3600" b="1">
          <a:solidFill>
            <a:schemeClr val="accent2"/>
          </a:solidFill>
          <a:latin typeface="Garamond" pitchFamily="18" charset="0"/>
        </a:defRPr>
      </a:lvl7pPr>
      <a:lvl8pPr marL="1371600" algn="l" rtl="0" eaLnBrk="0" fontAlgn="base" hangingPunct="0">
        <a:spcBef>
          <a:spcPct val="0"/>
        </a:spcBef>
        <a:spcAft>
          <a:spcPct val="0"/>
        </a:spcAft>
        <a:defRPr sz="3600" b="1">
          <a:solidFill>
            <a:schemeClr val="accent2"/>
          </a:solidFill>
          <a:latin typeface="Garamond" pitchFamily="18" charset="0"/>
        </a:defRPr>
      </a:lvl8pPr>
      <a:lvl9pPr marL="1828800" algn="l" rtl="0" eaLnBrk="0" fontAlgn="base" hangingPunct="0">
        <a:spcBef>
          <a:spcPct val="0"/>
        </a:spcBef>
        <a:spcAft>
          <a:spcPct val="0"/>
        </a:spcAft>
        <a:defRPr sz="3600" b="1">
          <a:solidFill>
            <a:schemeClr val="accent2"/>
          </a:solidFill>
          <a:latin typeface="Garamond" pitchFamily="18" charset="0"/>
        </a:defRPr>
      </a:lvl9pPr>
    </p:titleStyle>
    <p:bodyStyle>
      <a:lvl1pPr marL="342900" indent="-342900" algn="l" rtl="0" eaLnBrk="0" fontAlgn="base" hangingPunct="0">
        <a:spcBef>
          <a:spcPct val="20000"/>
        </a:spcBef>
        <a:spcAft>
          <a:spcPct val="0"/>
        </a:spcAft>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nteractions.org/cms/?pid=1034217" TargetMode="External"/><Relationship Id="rId2" Type="http://schemas.openxmlformats.org/officeDocument/2006/relationships/hyperlink" Target="http://ltl.tkk.fi/wiki/LTL/World_record_in_low_temperature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28600"/>
            <a:ext cx="7772400" cy="1143000"/>
          </a:xfrm>
        </p:spPr>
        <p:txBody>
          <a:bodyPr/>
          <a:lstStyle/>
          <a:p>
            <a:r>
              <a:rPr lang="en-GB" dirty="0" smtClean="0"/>
              <a:t>KES Bath Physics Department</a:t>
            </a:r>
            <a:endParaRPr lang="en-US" dirty="0" smtClean="0"/>
          </a:p>
        </p:txBody>
      </p:sp>
      <p:sp>
        <p:nvSpPr>
          <p:cNvPr id="3075" name="Rectangle 3"/>
          <p:cNvSpPr>
            <a:spLocks noGrp="1" noChangeArrowheads="1"/>
          </p:cNvSpPr>
          <p:nvPr>
            <p:ph type="subTitle" idx="1"/>
          </p:nvPr>
        </p:nvSpPr>
        <p:spPr>
          <a:xfrm>
            <a:off x="1331595" y="2348865"/>
            <a:ext cx="6400800" cy="3168650"/>
          </a:xfrm>
        </p:spPr>
        <p:txBody>
          <a:bodyPr/>
          <a:lstStyle/>
          <a:p>
            <a:pPr eaLnBrk="1" hangingPunct="1"/>
            <a:r>
              <a:rPr lang="en-US" sz="6000" i="1" dirty="0" smtClean="0"/>
              <a:t>The Laws of Thermodynamics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The First Law of Thermodynamics (1ThD)</a:t>
            </a:r>
            <a:endParaRPr lang="en-GB" dirty="0"/>
          </a:p>
        </p:txBody>
      </p:sp>
      <p:sp>
        <p:nvSpPr>
          <p:cNvPr id="3" name="Content Placeholder 2"/>
          <p:cNvSpPr>
            <a:spLocks noGrp="1"/>
          </p:cNvSpPr>
          <p:nvPr>
            <p:ph idx="1"/>
          </p:nvPr>
        </p:nvSpPr>
        <p:spPr/>
        <p:txBody>
          <a:bodyPr/>
          <a:lstStyle/>
          <a:p>
            <a:r>
              <a:rPr lang="en-GB" sz="3600" dirty="0" smtClean="0"/>
              <a:t>Rudolph </a:t>
            </a:r>
            <a:r>
              <a:rPr lang="en-GB" sz="3600" dirty="0" err="1" smtClean="0"/>
              <a:t>Clausius</a:t>
            </a:r>
            <a:r>
              <a:rPr lang="en-GB" sz="3600" dirty="0" smtClean="0"/>
              <a:t> (1850):</a:t>
            </a:r>
          </a:p>
          <a:p>
            <a:pPr lvl="1"/>
            <a:r>
              <a:rPr lang="en-GB" dirty="0"/>
              <a:t>In all cases in which work is produced by the agency of heat, a quantity of heat is consumed which is proportional to the work done; and conversely, by the expenditure of an equal quantity of work an equal quantity of heat is </a:t>
            </a:r>
            <a:r>
              <a:rPr lang="en-GB" dirty="0" smtClean="0"/>
              <a:t>produced</a:t>
            </a:r>
          </a:p>
          <a:p>
            <a:pPr lvl="1"/>
            <a:r>
              <a:rPr lang="en-GB" dirty="0"/>
              <a:t>In a thermodynamic process involving a closed system, the increment in the internal energy is equal to the difference between the heat accumulated by the system and the work done by it.</a:t>
            </a:r>
            <a:endParaRPr lang="en-GB" dirty="0" smtClean="0"/>
          </a:p>
          <a:p>
            <a:endParaRPr lang="en-GB" sz="3600" dirty="0" smtClean="0">
              <a:solidFill>
                <a:srgbClr val="FF0000"/>
              </a:solidFill>
            </a:endParaRPr>
          </a:p>
        </p:txBody>
      </p:sp>
    </p:spTree>
    <p:extLst>
      <p:ext uri="{BB962C8B-B14F-4D97-AF65-F5344CB8AC3E}">
        <p14:creationId xmlns:p14="http://schemas.microsoft.com/office/powerpoint/2010/main" val="4070111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1ThD</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GB" sz="3600" dirty="0" smtClean="0"/>
                  <a:t>For a closed system:</a:t>
                </a:r>
              </a:p>
              <a:p>
                <a:pPr marL="0" indent="0">
                  <a:buNone/>
                </a:pPr>
                <a14:m>
                  <m:oMathPara xmlns:m="http://schemas.openxmlformats.org/officeDocument/2006/math">
                    <m:oMathParaPr>
                      <m:jc m:val="centerGroup"/>
                    </m:oMathParaPr>
                    <m:oMath xmlns:m="http://schemas.openxmlformats.org/officeDocument/2006/math">
                      <m:r>
                        <a:rPr lang="en-GB" sz="4400" i="1" smtClean="0">
                          <a:solidFill>
                            <a:srgbClr val="FF0000"/>
                          </a:solidFill>
                          <a:latin typeface="Cambria Math" panose="02040503050406030204" pitchFamily="18" charset="0"/>
                          <a:ea typeface="Cambria Math" panose="02040503050406030204" pitchFamily="18" charset="0"/>
                        </a:rPr>
                        <m:t>∆</m:t>
                      </m:r>
                      <m:r>
                        <a:rPr lang="en-GB" sz="4400" b="1" i="1" smtClean="0">
                          <a:solidFill>
                            <a:srgbClr val="FF0000"/>
                          </a:solidFill>
                          <a:latin typeface="Cambria Math" panose="02040503050406030204" pitchFamily="18" charset="0"/>
                          <a:ea typeface="Cambria Math" panose="02040503050406030204" pitchFamily="18" charset="0"/>
                        </a:rPr>
                        <m:t>𝑼</m:t>
                      </m:r>
                      <m:r>
                        <a:rPr lang="en-GB" sz="4400" b="1" i="1" smtClean="0">
                          <a:solidFill>
                            <a:srgbClr val="FF0000"/>
                          </a:solidFill>
                          <a:latin typeface="Cambria Math" panose="02040503050406030204" pitchFamily="18" charset="0"/>
                          <a:ea typeface="Cambria Math" panose="02040503050406030204" pitchFamily="18" charset="0"/>
                        </a:rPr>
                        <m:t>=∆</m:t>
                      </m:r>
                      <m:r>
                        <a:rPr lang="en-GB" sz="4400" b="1" i="1" smtClean="0">
                          <a:solidFill>
                            <a:srgbClr val="FF0000"/>
                          </a:solidFill>
                          <a:latin typeface="Cambria Math" panose="02040503050406030204" pitchFamily="18" charset="0"/>
                          <a:ea typeface="Cambria Math" panose="02040503050406030204" pitchFamily="18" charset="0"/>
                        </a:rPr>
                        <m:t>𝑸</m:t>
                      </m:r>
                      <m:r>
                        <a:rPr lang="en-GB" sz="4400" b="1" i="1" smtClean="0">
                          <a:solidFill>
                            <a:srgbClr val="FF0000"/>
                          </a:solidFill>
                          <a:latin typeface="Cambria Math" panose="02040503050406030204" pitchFamily="18" charset="0"/>
                          <a:ea typeface="Cambria Math" panose="02040503050406030204" pitchFamily="18" charset="0"/>
                        </a:rPr>
                        <m:t>+∆</m:t>
                      </m:r>
                      <m:r>
                        <a:rPr lang="en-GB" sz="4400" b="1" i="1" smtClean="0">
                          <a:solidFill>
                            <a:srgbClr val="FF0000"/>
                          </a:solidFill>
                          <a:latin typeface="Cambria Math" panose="02040503050406030204" pitchFamily="18" charset="0"/>
                          <a:ea typeface="Cambria Math" panose="02040503050406030204" pitchFamily="18" charset="0"/>
                        </a:rPr>
                        <m:t>𝑾</m:t>
                      </m:r>
                    </m:oMath>
                  </m:oMathPara>
                </a14:m>
                <a:endParaRPr lang="en-GB" sz="4400" dirty="0" smtClean="0">
                  <a:solidFill>
                    <a:srgbClr val="FF0000"/>
                  </a:solidFill>
                </a:endParaRPr>
              </a:p>
              <a:p>
                <a:pPr lvl="1"/>
                <a14:m>
                  <m:oMath xmlns:m="http://schemas.openxmlformats.org/officeDocument/2006/math">
                    <m:r>
                      <a:rPr lang="en-GB" b="0" i="1">
                        <a:latin typeface="Cambria Math" panose="02040503050406030204" pitchFamily="18" charset="0"/>
                        <a:ea typeface="Cambria Math" panose="02040503050406030204" pitchFamily="18" charset="0"/>
                      </a:rPr>
                      <m:t>∆</m:t>
                    </m:r>
                    <m:r>
                      <a:rPr lang="en-GB" b="0" i="1">
                        <a:latin typeface="Cambria Math" panose="02040503050406030204" pitchFamily="18" charset="0"/>
                        <a:ea typeface="Cambria Math" panose="02040503050406030204" pitchFamily="18" charset="0"/>
                      </a:rPr>
                      <m:t>𝑈</m:t>
                    </m:r>
                    <m:r>
                      <a:rPr lang="en-GB" b="0" i="1">
                        <a:latin typeface="Cambria Math" panose="02040503050406030204" pitchFamily="18" charset="0"/>
                        <a:ea typeface="Cambria Math" panose="02040503050406030204" pitchFamily="18" charset="0"/>
                      </a:rPr>
                      <m:t>=</m:t>
                    </m:r>
                  </m:oMath>
                </a14:m>
                <a:r>
                  <a:rPr lang="en-GB" dirty="0" smtClean="0"/>
                  <a:t> </a:t>
                </a:r>
                <a:r>
                  <a:rPr lang="en-GB" b="1" u="sng" dirty="0" smtClean="0"/>
                  <a:t>increase</a:t>
                </a:r>
                <a:r>
                  <a:rPr lang="en-GB" dirty="0" smtClean="0"/>
                  <a:t> in Internal Energy of the system</a:t>
                </a:r>
              </a:p>
              <a:p>
                <a:pPr lvl="1"/>
                <a14:m>
                  <m:oMath xmlns:m="http://schemas.openxmlformats.org/officeDocument/2006/math">
                    <m:r>
                      <a:rPr lang="en-GB" b="0" i="1">
                        <a:latin typeface="Cambria Math" panose="02040503050406030204" pitchFamily="18" charset="0"/>
                        <a:ea typeface="Cambria Math" panose="02040503050406030204" pitchFamily="18" charset="0"/>
                      </a:rPr>
                      <m:t>∆</m:t>
                    </m:r>
                    <m:r>
                      <a:rPr lang="en-GB" b="0" i="1">
                        <a:latin typeface="Cambria Math" panose="02040503050406030204" pitchFamily="18" charset="0"/>
                        <a:ea typeface="Cambria Math" panose="02040503050406030204" pitchFamily="18" charset="0"/>
                      </a:rPr>
                      <m:t>𝑄</m:t>
                    </m:r>
                    <m:r>
                      <a:rPr lang="en-GB" b="0" i="1" smtClean="0">
                        <a:latin typeface="Cambria Math" panose="02040503050406030204" pitchFamily="18" charset="0"/>
                        <a:ea typeface="Cambria Math" panose="02040503050406030204" pitchFamily="18" charset="0"/>
                      </a:rPr>
                      <m:t>=</m:t>
                    </m:r>
                  </m:oMath>
                </a14:m>
                <a:r>
                  <a:rPr lang="en-GB" dirty="0" smtClean="0"/>
                  <a:t> Heat Energy supplied </a:t>
                </a:r>
                <a:r>
                  <a:rPr lang="en-GB" b="1" u="sng" dirty="0" smtClean="0"/>
                  <a:t>to</a:t>
                </a:r>
                <a:r>
                  <a:rPr lang="en-GB" dirty="0" smtClean="0"/>
                  <a:t> the system</a:t>
                </a:r>
              </a:p>
              <a:p>
                <a:pPr lvl="1"/>
                <a14:m>
                  <m:oMath xmlns:m="http://schemas.openxmlformats.org/officeDocument/2006/math">
                    <m:r>
                      <a:rPr lang="en-GB" b="0" i="1">
                        <a:latin typeface="Cambria Math" panose="02040503050406030204" pitchFamily="18" charset="0"/>
                        <a:ea typeface="Cambria Math" panose="02040503050406030204" pitchFamily="18" charset="0"/>
                      </a:rPr>
                      <m:t>∆</m:t>
                    </m:r>
                    <m:r>
                      <a:rPr lang="en-GB" b="0" i="1">
                        <a:latin typeface="Cambria Math" panose="02040503050406030204" pitchFamily="18" charset="0"/>
                        <a:ea typeface="Cambria Math" panose="02040503050406030204" pitchFamily="18" charset="0"/>
                      </a:rPr>
                      <m:t>𝑊</m:t>
                    </m:r>
                    <m:r>
                      <a:rPr lang="en-GB" b="0" i="1" smtClean="0">
                        <a:latin typeface="Cambria Math" panose="02040503050406030204" pitchFamily="18" charset="0"/>
                        <a:ea typeface="Cambria Math" panose="02040503050406030204" pitchFamily="18" charset="0"/>
                      </a:rPr>
                      <m:t>=</m:t>
                    </m:r>
                  </m:oMath>
                </a14:m>
                <a:r>
                  <a:rPr lang="en-GB" dirty="0" smtClean="0"/>
                  <a:t> Work Done </a:t>
                </a:r>
                <a:r>
                  <a:rPr lang="en-GB" b="1" u="sng" dirty="0" smtClean="0"/>
                  <a:t>on</a:t>
                </a:r>
                <a:r>
                  <a:rPr lang="en-GB" dirty="0" smtClean="0"/>
                  <a:t> the system</a:t>
                </a:r>
                <a:endParaRPr lang="en-GB" dirty="0"/>
              </a:p>
              <a:p>
                <a:r>
                  <a:rPr lang="en-GB" dirty="0" smtClean="0"/>
                  <a:t>1ThD = Conservation of Energy</a:t>
                </a:r>
              </a:p>
              <a:p>
                <a:r>
                  <a:rPr lang="en-GB" dirty="0" smtClean="0"/>
                  <a:t>Examples:</a:t>
                </a:r>
              </a:p>
              <a:p>
                <a:pPr lvl="1"/>
                <a:r>
                  <a:rPr lang="en-GB" dirty="0" smtClean="0"/>
                  <a:t>Squashing a gas</a:t>
                </a:r>
              </a:p>
              <a:p>
                <a:pPr lvl="1"/>
                <a:r>
                  <a:rPr lang="en-GB" dirty="0" smtClean="0"/>
                  <a:t>Boiling a kettle</a:t>
                </a:r>
              </a:p>
              <a:p>
                <a:pPr lvl="1"/>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915" t="-1790" b="-2029"/>
                </a:stretch>
              </a:blipFill>
            </p:spPr>
            <p:txBody>
              <a:bodyPr/>
              <a:lstStyle/>
              <a:p>
                <a:r>
                  <a:rPr lang="en-GB">
                    <a:noFill/>
                  </a:rPr>
                  <a:t> </a:t>
                </a:r>
              </a:p>
            </p:txBody>
          </p:sp>
        </mc:Fallback>
      </mc:AlternateContent>
    </p:spTree>
    <p:extLst>
      <p:ext uri="{BB962C8B-B14F-4D97-AF65-F5344CB8AC3E}">
        <p14:creationId xmlns:p14="http://schemas.microsoft.com/office/powerpoint/2010/main" val="3038932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lstStyle/>
              <a:p>
                <a14:m>
                  <m:oMath xmlns:m="http://schemas.openxmlformats.org/officeDocument/2006/math">
                    <m:r>
                      <a:rPr lang="en-GB" i="1" smtClean="0">
                        <a:solidFill>
                          <a:schemeClr val="accent6">
                            <a:lumMod val="60000"/>
                            <a:lumOff val="40000"/>
                          </a:schemeClr>
                        </a:solidFill>
                        <a:latin typeface="Cambria Math" panose="02040503050406030204" pitchFamily="18" charset="0"/>
                        <a:ea typeface="Cambria Math" panose="02040503050406030204" pitchFamily="18" charset="0"/>
                      </a:rPr>
                      <m:t>∆</m:t>
                    </m:r>
                    <m:r>
                      <a:rPr lang="en-GB" i="1" smtClean="0">
                        <a:solidFill>
                          <a:schemeClr val="accent6">
                            <a:lumMod val="60000"/>
                            <a:lumOff val="40000"/>
                          </a:schemeClr>
                        </a:solidFill>
                        <a:latin typeface="Cambria Math" panose="02040503050406030204" pitchFamily="18" charset="0"/>
                        <a:ea typeface="Cambria Math" panose="02040503050406030204" pitchFamily="18" charset="0"/>
                      </a:rPr>
                      <m:t>𝑼</m:t>
                    </m:r>
                    <m:r>
                      <a:rPr lang="en-GB" i="1" smtClean="0">
                        <a:solidFill>
                          <a:schemeClr val="accent6">
                            <a:lumMod val="60000"/>
                            <a:lumOff val="40000"/>
                          </a:schemeClr>
                        </a:solidFill>
                        <a:latin typeface="Cambria Math" panose="02040503050406030204" pitchFamily="18" charset="0"/>
                        <a:ea typeface="Cambria Math" panose="02040503050406030204" pitchFamily="18" charset="0"/>
                      </a:rPr>
                      <m:t>=∆</m:t>
                    </m:r>
                    <m:r>
                      <a:rPr lang="en-GB" i="1" smtClean="0">
                        <a:solidFill>
                          <a:schemeClr val="accent6">
                            <a:lumMod val="60000"/>
                            <a:lumOff val="40000"/>
                          </a:schemeClr>
                        </a:solidFill>
                        <a:latin typeface="Cambria Math" panose="02040503050406030204" pitchFamily="18" charset="0"/>
                        <a:ea typeface="Cambria Math" panose="02040503050406030204" pitchFamily="18" charset="0"/>
                      </a:rPr>
                      <m:t>𝑸</m:t>
                    </m:r>
                    <m:r>
                      <a:rPr lang="en-GB" i="1" smtClean="0">
                        <a:solidFill>
                          <a:schemeClr val="accent6">
                            <a:lumMod val="60000"/>
                            <a:lumOff val="40000"/>
                          </a:schemeClr>
                        </a:solidFill>
                        <a:latin typeface="Cambria Math" panose="02040503050406030204" pitchFamily="18" charset="0"/>
                        <a:ea typeface="Cambria Math" panose="02040503050406030204" pitchFamily="18" charset="0"/>
                      </a:rPr>
                      <m:t>+∆</m:t>
                    </m:r>
                    <m:r>
                      <a:rPr lang="en-GB" i="1" smtClean="0">
                        <a:solidFill>
                          <a:schemeClr val="accent6">
                            <a:lumMod val="60000"/>
                            <a:lumOff val="40000"/>
                          </a:schemeClr>
                        </a:solidFill>
                        <a:latin typeface="Cambria Math" panose="02040503050406030204" pitchFamily="18" charset="0"/>
                        <a:ea typeface="Cambria Math" panose="02040503050406030204" pitchFamily="18" charset="0"/>
                      </a:rPr>
                      <m:t>𝑾</m:t>
                    </m:r>
                    <m:r>
                      <a:rPr lang="en-GB" b="1" i="0" smtClean="0">
                        <a:solidFill>
                          <a:schemeClr val="accent6">
                            <a:lumMod val="60000"/>
                            <a:lumOff val="40000"/>
                          </a:schemeClr>
                        </a:solidFill>
                        <a:latin typeface="Cambria Math" panose="02040503050406030204" pitchFamily="18" charset="0"/>
                        <a:ea typeface="Cambria Math" panose="02040503050406030204" pitchFamily="18" charset="0"/>
                      </a:rPr>
                      <m:t> </m:t>
                    </m:r>
                  </m:oMath>
                </a14:m>
                <a:r>
                  <a:rPr lang="en-GB" dirty="0" smtClean="0">
                    <a:solidFill>
                      <a:schemeClr val="accent6">
                        <a:lumMod val="60000"/>
                        <a:lumOff val="40000"/>
                      </a:schemeClr>
                    </a:solidFill>
                  </a:rPr>
                  <a:t>for </a:t>
                </a:r>
                <a:r>
                  <a:rPr lang="en-GB" dirty="0" smtClean="0"/>
                  <a:t>a drill bit</a:t>
                </a:r>
                <a:endParaRPr lang="en-GB"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GB" dirty="0" smtClean="0"/>
                  <a:t>Shortly after use, a drill bit is hot</a:t>
                </a:r>
              </a:p>
              <a:p>
                <a:pPr lvl="1"/>
                <a14:m>
                  <m:oMath xmlns:m="http://schemas.openxmlformats.org/officeDocument/2006/math">
                    <m:r>
                      <a:rPr lang="en-GB" i="1">
                        <a:latin typeface="Cambria Math" panose="02040503050406030204" pitchFamily="18" charset="0"/>
                        <a:ea typeface="Cambria Math" panose="02040503050406030204" pitchFamily="18" charset="0"/>
                      </a:rPr>
                      <m:t>∆</m:t>
                    </m:r>
                    <m:r>
                      <a:rPr lang="en-GB" i="1">
                        <a:latin typeface="Cambria Math" panose="02040503050406030204" pitchFamily="18" charset="0"/>
                        <a:ea typeface="Cambria Math" panose="02040503050406030204" pitchFamily="18" charset="0"/>
                      </a:rPr>
                      <m:t>𝑼</m:t>
                    </m:r>
                  </m:oMath>
                </a14:m>
                <a:r>
                  <a:rPr lang="en-GB" dirty="0" smtClean="0"/>
                  <a:t> is large and positive</a:t>
                </a:r>
              </a:p>
              <a:p>
                <a:pPr lvl="1"/>
                <a:r>
                  <a:rPr lang="en-GB" dirty="0" smtClean="0">
                    <a:ea typeface="Cambria Math" panose="02040503050406030204" pitchFamily="18" charset="0"/>
                  </a:rPr>
                  <a:t>Because Work has been done on it (</a:t>
                </a:r>
                <a14:m>
                  <m:oMath xmlns:m="http://schemas.openxmlformats.org/officeDocument/2006/math">
                    <m:r>
                      <a:rPr lang="en-GB" i="1">
                        <a:latin typeface="Cambria Math" panose="02040503050406030204" pitchFamily="18" charset="0"/>
                        <a:ea typeface="Cambria Math" panose="02040503050406030204" pitchFamily="18" charset="0"/>
                      </a:rPr>
                      <m:t>∆</m:t>
                    </m:r>
                    <m:r>
                      <a:rPr lang="en-GB" i="1">
                        <a:latin typeface="Cambria Math" panose="02040503050406030204" pitchFamily="18" charset="0"/>
                        <a:ea typeface="Cambria Math" panose="02040503050406030204" pitchFamily="18" charset="0"/>
                      </a:rPr>
                      <m:t>𝑊</m:t>
                    </m:r>
                  </m:oMath>
                </a14:m>
                <a:r>
                  <a:rPr lang="en-GB" i="1" dirty="0" smtClean="0"/>
                  <a:t> is large and positive</a:t>
                </a:r>
                <a:r>
                  <a:rPr lang="en-GB" dirty="0" smtClean="0"/>
                  <a:t>)</a:t>
                </a:r>
              </a:p>
              <a:p>
                <a:pPr lvl="1"/>
                <a14:m>
                  <m:oMath xmlns:m="http://schemas.openxmlformats.org/officeDocument/2006/math">
                    <m:r>
                      <a:rPr lang="en-GB" i="1">
                        <a:latin typeface="Cambria Math" panose="02040503050406030204" pitchFamily="18" charset="0"/>
                        <a:ea typeface="Cambria Math" panose="02040503050406030204" pitchFamily="18" charset="0"/>
                      </a:rPr>
                      <m:t>∆</m:t>
                    </m:r>
                    <m:r>
                      <a:rPr lang="en-GB" i="1">
                        <a:latin typeface="Cambria Math" panose="02040503050406030204" pitchFamily="18" charset="0"/>
                        <a:ea typeface="Cambria Math" panose="02040503050406030204" pitchFamily="18" charset="0"/>
                      </a:rPr>
                      <m:t>𝑸</m:t>
                    </m:r>
                    <m:r>
                      <a:rPr lang="en-GB" i="1" smtClean="0">
                        <a:latin typeface="Cambria Math" panose="02040503050406030204" pitchFamily="18" charset="0"/>
                        <a:ea typeface="Cambria Math" panose="02040503050406030204" pitchFamily="18" charset="0"/>
                      </a:rPr>
                      <m:t>≈</m:t>
                    </m:r>
                  </m:oMath>
                </a14:m>
                <a:r>
                  <a:rPr lang="en-GB" dirty="0" smtClean="0"/>
                  <a:t> 0 (</a:t>
                </a:r>
                <a:r>
                  <a:rPr lang="en-GB" i="1" dirty="0" smtClean="0"/>
                  <a:t>wall and drill bit started at the same temperature</a:t>
                </a:r>
                <a:r>
                  <a:rPr lang="en-GB" dirty="0" smtClean="0"/>
                  <a:t>)</a:t>
                </a:r>
              </a:p>
              <a:p>
                <a:pPr lvl="1"/>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1642" t="-1551"/>
                </a:stretch>
              </a:blipFill>
            </p:spPr>
            <p:txBody>
              <a:bodyPr/>
              <a:lstStyle/>
              <a:p>
                <a:r>
                  <a:rPr lang="en-GB">
                    <a:noFill/>
                  </a:rPr>
                  <a:t> </a:t>
                </a:r>
              </a:p>
            </p:txBody>
          </p:sp>
        </mc:Fallback>
      </mc:AlternateContent>
    </p:spTree>
    <p:extLst>
      <p:ext uri="{BB962C8B-B14F-4D97-AF65-F5344CB8AC3E}">
        <p14:creationId xmlns:p14="http://schemas.microsoft.com/office/powerpoint/2010/main" val="3397357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lstStyle/>
              <a:p>
                <a14:m>
                  <m:oMath xmlns:m="http://schemas.openxmlformats.org/officeDocument/2006/math">
                    <m:r>
                      <a:rPr lang="en-GB" i="1">
                        <a:solidFill>
                          <a:schemeClr val="accent6">
                            <a:lumMod val="60000"/>
                            <a:lumOff val="40000"/>
                          </a:schemeClr>
                        </a:solidFill>
                        <a:latin typeface="Cambria Math" panose="02040503050406030204" pitchFamily="18" charset="0"/>
                        <a:ea typeface="Cambria Math" panose="02040503050406030204" pitchFamily="18" charset="0"/>
                      </a:rPr>
                      <m:t>∆</m:t>
                    </m:r>
                    <m:r>
                      <a:rPr lang="en-GB" i="1">
                        <a:solidFill>
                          <a:schemeClr val="accent6">
                            <a:lumMod val="60000"/>
                            <a:lumOff val="40000"/>
                          </a:schemeClr>
                        </a:solidFill>
                        <a:latin typeface="Cambria Math" panose="02040503050406030204" pitchFamily="18" charset="0"/>
                        <a:ea typeface="Cambria Math" panose="02040503050406030204" pitchFamily="18" charset="0"/>
                      </a:rPr>
                      <m:t>𝑼</m:t>
                    </m:r>
                    <m:r>
                      <a:rPr lang="en-GB" i="1">
                        <a:solidFill>
                          <a:schemeClr val="accent6">
                            <a:lumMod val="60000"/>
                            <a:lumOff val="40000"/>
                          </a:schemeClr>
                        </a:solidFill>
                        <a:latin typeface="Cambria Math" panose="02040503050406030204" pitchFamily="18" charset="0"/>
                        <a:ea typeface="Cambria Math" panose="02040503050406030204" pitchFamily="18" charset="0"/>
                      </a:rPr>
                      <m:t>=∆</m:t>
                    </m:r>
                    <m:r>
                      <a:rPr lang="en-GB" i="1">
                        <a:solidFill>
                          <a:schemeClr val="accent6">
                            <a:lumMod val="60000"/>
                            <a:lumOff val="40000"/>
                          </a:schemeClr>
                        </a:solidFill>
                        <a:latin typeface="Cambria Math" panose="02040503050406030204" pitchFamily="18" charset="0"/>
                        <a:ea typeface="Cambria Math" panose="02040503050406030204" pitchFamily="18" charset="0"/>
                      </a:rPr>
                      <m:t>𝑸</m:t>
                    </m:r>
                    <m:r>
                      <a:rPr lang="en-GB" i="1">
                        <a:solidFill>
                          <a:schemeClr val="accent6">
                            <a:lumMod val="60000"/>
                            <a:lumOff val="40000"/>
                          </a:schemeClr>
                        </a:solidFill>
                        <a:latin typeface="Cambria Math" panose="02040503050406030204" pitchFamily="18" charset="0"/>
                        <a:ea typeface="Cambria Math" panose="02040503050406030204" pitchFamily="18" charset="0"/>
                      </a:rPr>
                      <m:t>+∆</m:t>
                    </m:r>
                    <m:r>
                      <a:rPr lang="en-GB" i="1">
                        <a:solidFill>
                          <a:schemeClr val="accent6">
                            <a:lumMod val="60000"/>
                            <a:lumOff val="40000"/>
                          </a:schemeClr>
                        </a:solidFill>
                        <a:latin typeface="Cambria Math" panose="02040503050406030204" pitchFamily="18" charset="0"/>
                        <a:ea typeface="Cambria Math" panose="02040503050406030204" pitchFamily="18" charset="0"/>
                      </a:rPr>
                      <m:t>𝑾</m:t>
                    </m:r>
                    <m:r>
                      <a:rPr lang="en-GB">
                        <a:solidFill>
                          <a:schemeClr val="accent6">
                            <a:lumMod val="60000"/>
                            <a:lumOff val="40000"/>
                          </a:schemeClr>
                        </a:solidFill>
                        <a:latin typeface="Cambria Math" panose="02040503050406030204" pitchFamily="18" charset="0"/>
                        <a:ea typeface="Cambria Math" panose="02040503050406030204" pitchFamily="18" charset="0"/>
                      </a:rPr>
                      <m:t> </m:t>
                    </m:r>
                  </m:oMath>
                </a14:m>
                <a:r>
                  <a:rPr lang="en-GB" dirty="0">
                    <a:solidFill>
                      <a:schemeClr val="accent6">
                        <a:lumMod val="60000"/>
                        <a:lumOff val="40000"/>
                      </a:schemeClr>
                    </a:solidFill>
                  </a:rPr>
                  <a:t>for </a:t>
                </a:r>
                <a:r>
                  <a:rPr lang="en-GB" dirty="0"/>
                  <a:t>a drill bit</a:t>
                </a:r>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GB" dirty="0" smtClean="0"/>
                  <a:t>Some time later, the drill bit is cool</a:t>
                </a:r>
              </a:p>
              <a:p>
                <a:pPr lvl="1"/>
                <a14:m>
                  <m:oMath xmlns:m="http://schemas.openxmlformats.org/officeDocument/2006/math">
                    <m:r>
                      <a:rPr lang="en-GB" i="1">
                        <a:latin typeface="Cambria Math" panose="02040503050406030204" pitchFamily="18" charset="0"/>
                        <a:ea typeface="Cambria Math" panose="02040503050406030204" pitchFamily="18" charset="0"/>
                      </a:rPr>
                      <m:t>∆</m:t>
                    </m:r>
                    <m:r>
                      <a:rPr lang="en-GB" i="1">
                        <a:latin typeface="Cambria Math" panose="02040503050406030204" pitchFamily="18" charset="0"/>
                        <a:ea typeface="Cambria Math" panose="02040503050406030204" pitchFamily="18" charset="0"/>
                      </a:rPr>
                      <m:t>𝑼</m:t>
                    </m:r>
                  </m:oMath>
                </a14:m>
                <a:r>
                  <a:rPr lang="en-GB" dirty="0" smtClean="0"/>
                  <a:t> is large and negative (</a:t>
                </a:r>
                <a:r>
                  <a:rPr lang="en-GB" i="1" dirty="0" smtClean="0"/>
                  <a:t>particles have less KE and same PE</a:t>
                </a:r>
                <a:r>
                  <a:rPr lang="en-GB" dirty="0" smtClean="0"/>
                  <a:t>)</a:t>
                </a:r>
              </a:p>
              <a:p>
                <a:pPr lvl="1"/>
                <a14:m>
                  <m:oMath xmlns:m="http://schemas.openxmlformats.org/officeDocument/2006/math">
                    <m:r>
                      <a:rPr lang="en-GB" i="1">
                        <a:latin typeface="Cambria Math" panose="02040503050406030204" pitchFamily="18" charset="0"/>
                        <a:ea typeface="Cambria Math" panose="02040503050406030204" pitchFamily="18" charset="0"/>
                      </a:rPr>
                      <m:t>∆</m:t>
                    </m:r>
                    <m:r>
                      <a:rPr lang="en-GB" i="1">
                        <a:latin typeface="Cambria Math" panose="02040503050406030204" pitchFamily="18" charset="0"/>
                        <a:ea typeface="Cambria Math" panose="02040503050406030204" pitchFamily="18" charset="0"/>
                      </a:rPr>
                      <m:t>𝑸</m:t>
                    </m:r>
                    <m:r>
                      <a:rPr lang="en-GB" b="0" i="1" smtClean="0">
                        <a:latin typeface="Cambria Math" panose="02040503050406030204" pitchFamily="18" charset="0"/>
                        <a:ea typeface="Cambria Math" panose="02040503050406030204" pitchFamily="18" charset="0"/>
                      </a:rPr>
                      <m:t>=</m:t>
                    </m:r>
                  </m:oMath>
                </a14:m>
                <a:r>
                  <a:rPr lang="en-GB" dirty="0" smtClean="0"/>
                  <a:t> large and negative (</a:t>
                </a:r>
                <a:r>
                  <a:rPr lang="en-GB" i="1" dirty="0" smtClean="0"/>
                  <a:t>thermal energy has been lost to surroundings</a:t>
                </a:r>
                <a:r>
                  <a:rPr lang="en-GB" dirty="0" smtClean="0"/>
                  <a:t>)</a:t>
                </a:r>
              </a:p>
              <a:p>
                <a:pPr lvl="1"/>
                <a14:m>
                  <m:oMath xmlns:m="http://schemas.openxmlformats.org/officeDocument/2006/math">
                    <m:r>
                      <a:rPr lang="en-GB" i="1">
                        <a:latin typeface="Cambria Math" panose="02040503050406030204" pitchFamily="18" charset="0"/>
                        <a:ea typeface="Cambria Math" panose="02040503050406030204" pitchFamily="18" charset="0"/>
                      </a:rPr>
                      <m:t>∆</m:t>
                    </m:r>
                    <m:r>
                      <a:rPr lang="en-GB" i="1">
                        <a:latin typeface="Cambria Math" panose="02040503050406030204" pitchFamily="18" charset="0"/>
                        <a:ea typeface="Cambria Math" panose="02040503050406030204" pitchFamily="18" charset="0"/>
                      </a:rPr>
                      <m:t>𝑾</m:t>
                    </m:r>
                  </m:oMath>
                </a14:m>
                <a:r>
                  <a:rPr lang="en-GB" dirty="0"/>
                  <a:t> </a:t>
                </a:r>
                <a14:m>
                  <m:oMath xmlns:m="http://schemas.openxmlformats.org/officeDocument/2006/math">
                    <m:r>
                      <a:rPr lang="en-GB" i="1">
                        <a:latin typeface="Cambria Math" panose="02040503050406030204" pitchFamily="18" charset="0"/>
                        <a:ea typeface="Cambria Math" panose="02040503050406030204" pitchFamily="18" charset="0"/>
                      </a:rPr>
                      <m:t>≈</m:t>
                    </m:r>
                  </m:oMath>
                </a14:m>
                <a:r>
                  <a:rPr lang="en-GB" dirty="0"/>
                  <a:t> 0</a:t>
                </a:r>
              </a:p>
              <a:p>
                <a:pPr lvl="1"/>
                <a:endParaRPr lang="en-GB" dirty="0" smtClean="0"/>
              </a:p>
              <a:p>
                <a:pPr lvl="1"/>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1642" t="-1551" r="-479"/>
                </a:stretch>
              </a:blipFill>
            </p:spPr>
            <p:txBody>
              <a:bodyPr/>
              <a:lstStyle/>
              <a:p>
                <a:r>
                  <a:rPr lang="en-GB">
                    <a:noFill/>
                  </a:rPr>
                  <a:t> </a:t>
                </a:r>
              </a:p>
            </p:txBody>
          </p:sp>
        </mc:Fallback>
      </mc:AlternateContent>
    </p:spTree>
    <p:extLst>
      <p:ext uri="{BB962C8B-B14F-4D97-AF65-F5344CB8AC3E}">
        <p14:creationId xmlns:p14="http://schemas.microsoft.com/office/powerpoint/2010/main" val="962215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000" dirty="0"/>
              <a:t>The </a:t>
            </a:r>
            <a:r>
              <a:rPr lang="en-GB" sz="3000" dirty="0" smtClean="0"/>
              <a:t>Second Law </a:t>
            </a:r>
            <a:r>
              <a:rPr lang="en-GB" sz="3000" dirty="0"/>
              <a:t>of Thermodynamics </a:t>
            </a:r>
            <a:r>
              <a:rPr lang="en-GB" sz="3000" dirty="0" smtClean="0"/>
              <a:t>(2ThD</a:t>
            </a:r>
            <a:r>
              <a:rPr lang="en-GB" sz="3000" dirty="0"/>
              <a:t>)</a:t>
            </a:r>
          </a:p>
        </p:txBody>
      </p:sp>
      <p:sp>
        <p:nvSpPr>
          <p:cNvPr id="3" name="Content Placeholder 2"/>
          <p:cNvSpPr>
            <a:spLocks noGrp="1"/>
          </p:cNvSpPr>
          <p:nvPr>
            <p:ph idx="1"/>
          </p:nvPr>
        </p:nvSpPr>
        <p:spPr>
          <a:xfrm>
            <a:off x="0" y="1268730"/>
            <a:ext cx="9144000" cy="5360669"/>
          </a:xfrm>
        </p:spPr>
        <p:txBody>
          <a:bodyPr/>
          <a:lstStyle/>
          <a:p>
            <a:r>
              <a:rPr lang="en-GB" dirty="0" smtClean="0"/>
              <a:t>Most laws in Physics are time-reversible</a:t>
            </a:r>
          </a:p>
          <a:p>
            <a:r>
              <a:rPr lang="en-GB" dirty="0" smtClean="0"/>
              <a:t>So why do many things only happen one way round?</a:t>
            </a:r>
          </a:p>
          <a:p>
            <a:pPr lvl="1"/>
            <a:r>
              <a:rPr lang="en-GB" dirty="0" smtClean="0"/>
              <a:t>Wood burns to make ash, but ash cannot be made into wood</a:t>
            </a:r>
          </a:p>
          <a:p>
            <a:pPr lvl="1"/>
            <a:r>
              <a:rPr lang="en-GB" dirty="0" smtClean="0"/>
              <a:t>Plates fall and smash, but they never reform and jump onto shelves</a:t>
            </a:r>
          </a:p>
          <a:p>
            <a:pPr lvl="1"/>
            <a:r>
              <a:rPr lang="en-GB" dirty="0" smtClean="0"/>
              <a:t>Pendulums slow down and stop, but they never spontaneously start swinging from rest</a:t>
            </a:r>
          </a:p>
          <a:p>
            <a:r>
              <a:rPr lang="en-GB" dirty="0" smtClean="0"/>
              <a:t>There is nothing in the laws of Physics that forbids any of these things</a:t>
            </a:r>
          </a:p>
          <a:p>
            <a:pPr lvl="1"/>
            <a:endParaRPr lang="en-GB" dirty="0" smtClean="0"/>
          </a:p>
          <a:p>
            <a:endParaRPr lang="en-GB" dirty="0"/>
          </a:p>
        </p:txBody>
      </p:sp>
    </p:spTree>
    <p:extLst>
      <p:ext uri="{BB962C8B-B14F-4D97-AF65-F5344CB8AC3E}">
        <p14:creationId xmlns:p14="http://schemas.microsoft.com/office/powerpoint/2010/main" val="104122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000" dirty="0"/>
              <a:t>The </a:t>
            </a:r>
            <a:r>
              <a:rPr lang="en-GB" sz="3000" dirty="0" smtClean="0"/>
              <a:t>Second Law </a:t>
            </a:r>
            <a:r>
              <a:rPr lang="en-GB" sz="3000" dirty="0"/>
              <a:t>of Thermodynamics </a:t>
            </a:r>
            <a:r>
              <a:rPr lang="en-GB" sz="3000" dirty="0" smtClean="0"/>
              <a:t>(2ThD</a:t>
            </a:r>
            <a:r>
              <a:rPr lang="en-GB" sz="3000" dirty="0"/>
              <a: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GB" dirty="0" smtClean="0"/>
                  <a:t>A new quantity is needed: Entropy (</a:t>
                </a:r>
                <a:r>
                  <a:rPr lang="en-GB" i="1" dirty="0" smtClean="0"/>
                  <a:t>S</a:t>
                </a:r>
                <a:r>
                  <a:rPr lang="en-GB" dirty="0" smtClean="0"/>
                  <a:t> )</a:t>
                </a:r>
              </a:p>
              <a:p>
                <a:r>
                  <a:rPr lang="en-GB" dirty="0" smtClean="0"/>
                  <a:t>‘A measurement of the disorder of a system’</a:t>
                </a:r>
              </a:p>
              <a:p>
                <a:r>
                  <a:rPr lang="en-GB" dirty="0" smtClean="0"/>
                  <a:t>Definition:</a:t>
                </a:r>
              </a:p>
              <a:p>
                <a:pPr marL="0" indent="0">
                  <a:buNone/>
                </a:pPr>
                <a14:m>
                  <m:oMathPara xmlns:m="http://schemas.openxmlformats.org/officeDocument/2006/math">
                    <m:oMathParaPr>
                      <m:jc m:val="center"/>
                    </m:oMathParaPr>
                    <m:oMath xmlns:m="http://schemas.openxmlformats.org/officeDocument/2006/math">
                      <m:r>
                        <a:rPr lang="en-GB" sz="4000" b="1" i="1" smtClean="0">
                          <a:solidFill>
                            <a:srgbClr val="FF0000"/>
                          </a:solidFill>
                          <a:latin typeface="Cambria Math" panose="02040503050406030204" pitchFamily="18" charset="0"/>
                        </a:rPr>
                        <m:t>𝑺</m:t>
                      </m:r>
                      <m:r>
                        <a:rPr lang="en-GB" sz="4000" b="1" i="1" smtClean="0">
                          <a:solidFill>
                            <a:srgbClr val="FF0000"/>
                          </a:solidFill>
                          <a:latin typeface="Cambria Math" panose="02040503050406030204" pitchFamily="18" charset="0"/>
                        </a:rPr>
                        <m:t>=</m:t>
                      </m:r>
                      <m:r>
                        <a:rPr lang="en-GB" sz="4000" b="1" i="1" smtClean="0">
                          <a:solidFill>
                            <a:srgbClr val="FF0000"/>
                          </a:solidFill>
                          <a:latin typeface="Cambria Math" panose="02040503050406030204" pitchFamily="18" charset="0"/>
                        </a:rPr>
                        <m:t>𝒌</m:t>
                      </m:r>
                      <m:r>
                        <a:rPr lang="en-GB" sz="4000" b="1" i="1" smtClean="0">
                          <a:solidFill>
                            <a:srgbClr val="FF0000"/>
                          </a:solidFill>
                          <a:latin typeface="Cambria Math" panose="02040503050406030204" pitchFamily="18" charset="0"/>
                        </a:rPr>
                        <m:t> </m:t>
                      </m:r>
                      <m:r>
                        <m:rPr>
                          <m:nor/>
                        </m:rPr>
                        <a:rPr lang="en-GB" sz="4000" b="1" i="0" smtClean="0">
                          <a:solidFill>
                            <a:srgbClr val="FF0000"/>
                          </a:solidFill>
                          <a:latin typeface="Cambria Math" panose="02040503050406030204" pitchFamily="18" charset="0"/>
                        </a:rPr>
                        <m:t>ln</m:t>
                      </m:r>
                      <m:r>
                        <a:rPr lang="en-GB" sz="4000" b="1" i="1" smtClean="0">
                          <a:solidFill>
                            <a:srgbClr val="FF0000"/>
                          </a:solidFill>
                          <a:latin typeface="Cambria Math" panose="02040503050406030204" pitchFamily="18" charset="0"/>
                        </a:rPr>
                        <m:t> </m:t>
                      </m:r>
                      <m:r>
                        <a:rPr lang="en-GB" sz="4000" b="1" i="1" smtClean="0">
                          <a:solidFill>
                            <a:srgbClr val="FF0000"/>
                          </a:solidFill>
                          <a:latin typeface="Cambria Math" panose="02040503050406030204" pitchFamily="18" charset="0"/>
                        </a:rPr>
                        <m:t>𝑾</m:t>
                      </m:r>
                    </m:oMath>
                  </m:oMathPara>
                </a14:m>
                <a:endParaRPr lang="en-GB" sz="4000" dirty="0" smtClean="0">
                  <a:solidFill>
                    <a:srgbClr val="FF0000"/>
                  </a:solidFill>
                </a:endParaRPr>
              </a:p>
              <a:p>
                <a:r>
                  <a:rPr lang="en-GB" i="1" dirty="0"/>
                  <a:t>k</a:t>
                </a:r>
                <a:r>
                  <a:rPr lang="en-GB" dirty="0" smtClean="0"/>
                  <a:t> = Boltzmann’s constant</a:t>
                </a:r>
              </a:p>
              <a:p>
                <a:r>
                  <a:rPr lang="en-GB" i="1" dirty="0" smtClean="0"/>
                  <a:t>W</a:t>
                </a:r>
                <a:r>
                  <a:rPr lang="en-GB" dirty="0" smtClean="0"/>
                  <a:t> = the number of equivalent arrangements of the system</a:t>
                </a:r>
              </a:p>
              <a:p>
                <a:r>
                  <a:rPr lang="en-GB" dirty="0" smtClean="0"/>
                  <a:t>Units of </a:t>
                </a:r>
                <a:r>
                  <a:rPr lang="en-GB" i="1" dirty="0" smtClean="0"/>
                  <a:t>S</a:t>
                </a:r>
                <a:r>
                  <a:rPr lang="en-GB" dirty="0" smtClean="0"/>
                  <a:t> are JK</a:t>
                </a:r>
                <a:r>
                  <a:rPr lang="en-GB" baseline="30000" dirty="0" smtClean="0"/>
                  <a:t>-1</a:t>
                </a:r>
                <a:endParaRPr lang="en-GB" baseline="30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642" t="-1551"/>
                </a:stretch>
              </a:blipFill>
            </p:spPr>
            <p:txBody>
              <a:bodyPr/>
              <a:lstStyle/>
              <a:p>
                <a:r>
                  <a:rPr lang="en-GB">
                    <a:noFill/>
                  </a:rPr>
                  <a:t> </a:t>
                </a:r>
              </a:p>
            </p:txBody>
          </p:sp>
        </mc:Fallback>
      </mc:AlternateContent>
    </p:spTree>
    <p:extLst>
      <p:ext uri="{BB962C8B-B14F-4D97-AF65-F5344CB8AC3E}">
        <p14:creationId xmlns:p14="http://schemas.microsoft.com/office/powerpoint/2010/main" val="182392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Boltzmann’s tombstone</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551" y="1628775"/>
            <a:ext cx="6858000" cy="5204847"/>
          </a:xfrm>
        </p:spPr>
      </p:pic>
    </p:spTree>
    <p:extLst>
      <p:ext uri="{BB962C8B-B14F-4D97-AF65-F5344CB8AC3E}">
        <p14:creationId xmlns:p14="http://schemas.microsoft.com/office/powerpoint/2010/main" val="292209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Entropy example</a:t>
            </a:r>
            <a:endParaRPr lang="en-GB" dirty="0"/>
          </a:p>
        </p:txBody>
      </p:sp>
      <p:sp>
        <p:nvSpPr>
          <p:cNvPr id="3" name="Content Placeholder 2"/>
          <p:cNvSpPr>
            <a:spLocks noGrp="1"/>
          </p:cNvSpPr>
          <p:nvPr>
            <p:ph idx="1"/>
          </p:nvPr>
        </p:nvSpPr>
        <p:spPr>
          <a:xfrm>
            <a:off x="228600" y="3037600"/>
            <a:ext cx="8915400" cy="3591800"/>
          </a:xfrm>
        </p:spPr>
        <p:txBody>
          <a:bodyPr/>
          <a:lstStyle/>
          <a:p>
            <a:r>
              <a:rPr lang="en-GB" dirty="0" smtClean="0"/>
              <a:t>Consider a box with a partial partition</a:t>
            </a:r>
          </a:p>
          <a:p>
            <a:r>
              <a:rPr lang="en-GB" dirty="0" smtClean="0"/>
              <a:t>Put 24 gas particles in the box as shown</a:t>
            </a:r>
          </a:p>
          <a:p>
            <a:r>
              <a:rPr lang="en-GB" dirty="0" smtClean="0"/>
              <a:t>How many ways are there of arranging the particles like this?</a:t>
            </a:r>
          </a:p>
          <a:p>
            <a:r>
              <a:rPr lang="en-GB" i="1" dirty="0" smtClean="0"/>
              <a:t>W</a:t>
            </a:r>
            <a:r>
              <a:rPr lang="en-GB" dirty="0" smtClean="0"/>
              <a:t> = 24</a:t>
            </a:r>
          </a:p>
          <a:p>
            <a:r>
              <a:rPr lang="en-GB" i="1" dirty="0" smtClean="0"/>
              <a:t>S</a:t>
            </a:r>
            <a:r>
              <a:rPr lang="en-GB" dirty="0" smtClean="0"/>
              <a:t> = </a:t>
            </a:r>
            <a:r>
              <a:rPr lang="en-GB" i="1" dirty="0" smtClean="0"/>
              <a:t>k</a:t>
            </a:r>
            <a:r>
              <a:rPr lang="en-GB" dirty="0" smtClean="0"/>
              <a:t> </a:t>
            </a:r>
            <a:r>
              <a:rPr lang="en-GB" dirty="0" err="1" smtClean="0"/>
              <a:t>ln</a:t>
            </a:r>
            <a:r>
              <a:rPr lang="en-GB" dirty="0" smtClean="0"/>
              <a:t> </a:t>
            </a:r>
            <a:r>
              <a:rPr lang="en-GB" i="1" dirty="0" smtClean="0"/>
              <a:t>W</a:t>
            </a:r>
            <a:r>
              <a:rPr lang="en-GB" dirty="0" smtClean="0"/>
              <a:t> = 4.4 </a:t>
            </a:r>
            <a:r>
              <a:rPr lang="en-GB" dirty="0" smtClean="0">
                <a:latin typeface="Symbol" panose="05050102010706020507" pitchFamily="18" charset="2"/>
              </a:rPr>
              <a:t>´ </a:t>
            </a:r>
            <a:r>
              <a:rPr lang="en-GB" dirty="0" smtClean="0"/>
              <a:t>10</a:t>
            </a:r>
            <a:r>
              <a:rPr lang="en-GB" baseline="30000" dirty="0" smtClean="0"/>
              <a:t>-23</a:t>
            </a:r>
            <a:r>
              <a:rPr lang="en-GB" dirty="0" smtClean="0"/>
              <a:t> JK</a:t>
            </a:r>
            <a:r>
              <a:rPr lang="en-GB" baseline="30000" dirty="0" smtClean="0"/>
              <a:t>-1</a:t>
            </a:r>
            <a:endParaRPr lang="en-GB" baseline="30000" dirty="0"/>
          </a:p>
        </p:txBody>
      </p:sp>
      <p:grpSp>
        <p:nvGrpSpPr>
          <p:cNvPr id="8" name="Group 7"/>
          <p:cNvGrpSpPr/>
          <p:nvPr/>
        </p:nvGrpSpPr>
        <p:grpSpPr>
          <a:xfrm>
            <a:off x="2051685" y="1628775"/>
            <a:ext cx="4320540" cy="1080135"/>
            <a:chOff x="2051685" y="1628775"/>
            <a:chExt cx="4320540" cy="1080135"/>
          </a:xfrm>
        </p:grpSpPr>
        <p:sp>
          <p:nvSpPr>
            <p:cNvPr id="4" name="Rectangle 3"/>
            <p:cNvSpPr/>
            <p:nvPr/>
          </p:nvSpPr>
          <p:spPr bwMode="auto">
            <a:xfrm>
              <a:off x="2051685" y="1628775"/>
              <a:ext cx="4320540" cy="1080135"/>
            </a:xfrm>
            <a:prstGeom prst="rect">
              <a:avLst/>
            </a:prstGeom>
            <a:noFill/>
            <a:ln w="38100"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cxnSp>
          <p:nvCxnSpPr>
            <p:cNvPr id="6" name="Straight Connector 5"/>
            <p:cNvCxnSpPr/>
            <p:nvPr/>
          </p:nvCxnSpPr>
          <p:spPr bwMode="auto">
            <a:xfrm>
              <a:off x="4211955" y="1628775"/>
              <a:ext cx="0" cy="491831"/>
            </a:xfrm>
            <a:prstGeom prst="line">
              <a:avLst/>
            </a:prstGeom>
            <a:noFill/>
            <a:ln w="38100" cap="flat" cmpd="sng" algn="ctr">
              <a:solidFill>
                <a:schemeClr val="accent5">
                  <a:lumMod val="75000"/>
                </a:schemeClr>
              </a:solidFill>
              <a:prstDash val="solid"/>
              <a:round/>
              <a:headEnd type="none" w="med" len="med"/>
              <a:tailEnd type="none" w="med" len="med"/>
            </a:ln>
            <a:effectLst/>
          </p:spPr>
        </p:cxnSp>
        <p:cxnSp>
          <p:nvCxnSpPr>
            <p:cNvPr id="7" name="Straight Connector 6"/>
            <p:cNvCxnSpPr/>
            <p:nvPr/>
          </p:nvCxnSpPr>
          <p:spPr bwMode="auto">
            <a:xfrm>
              <a:off x="4211955" y="2217079"/>
              <a:ext cx="0" cy="491831"/>
            </a:xfrm>
            <a:prstGeom prst="line">
              <a:avLst/>
            </a:prstGeom>
            <a:noFill/>
            <a:ln w="38100" cap="flat" cmpd="sng" algn="ctr">
              <a:solidFill>
                <a:schemeClr val="accent5">
                  <a:lumMod val="75000"/>
                </a:schemeClr>
              </a:solidFill>
              <a:prstDash val="solid"/>
              <a:round/>
              <a:headEnd type="none" w="med" len="med"/>
              <a:tailEnd type="none" w="med" len="med"/>
            </a:ln>
            <a:effectLst/>
          </p:spPr>
        </p:cxnSp>
      </p:grpSp>
      <p:sp>
        <p:nvSpPr>
          <p:cNvPr id="9" name="Oval 8"/>
          <p:cNvSpPr/>
          <p:nvPr/>
        </p:nvSpPr>
        <p:spPr bwMode="auto">
          <a:xfrm>
            <a:off x="2771775" y="198882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0" name="Oval 9"/>
          <p:cNvSpPr/>
          <p:nvPr/>
        </p:nvSpPr>
        <p:spPr bwMode="auto">
          <a:xfrm>
            <a:off x="5246504" y="201039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1" name="Oval 10"/>
          <p:cNvSpPr/>
          <p:nvPr/>
        </p:nvSpPr>
        <p:spPr bwMode="auto">
          <a:xfrm>
            <a:off x="4719817" y="2504591"/>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2" name="Oval 11"/>
          <p:cNvSpPr/>
          <p:nvPr/>
        </p:nvSpPr>
        <p:spPr bwMode="auto">
          <a:xfrm>
            <a:off x="5667765" y="1959752"/>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3" name="Oval 12"/>
          <p:cNvSpPr/>
          <p:nvPr/>
        </p:nvSpPr>
        <p:spPr bwMode="auto">
          <a:xfrm>
            <a:off x="6078347" y="229362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4" name="Oval 13"/>
          <p:cNvSpPr/>
          <p:nvPr/>
        </p:nvSpPr>
        <p:spPr bwMode="auto">
          <a:xfrm>
            <a:off x="5019537" y="179152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5" name="Oval 14"/>
          <p:cNvSpPr/>
          <p:nvPr/>
        </p:nvSpPr>
        <p:spPr bwMode="auto">
          <a:xfrm>
            <a:off x="4425821" y="2154823"/>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6" name="Oval 15"/>
          <p:cNvSpPr/>
          <p:nvPr/>
        </p:nvSpPr>
        <p:spPr bwMode="auto">
          <a:xfrm>
            <a:off x="5939867" y="2462994"/>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7" name="Oval 16"/>
          <p:cNvSpPr/>
          <p:nvPr/>
        </p:nvSpPr>
        <p:spPr bwMode="auto">
          <a:xfrm>
            <a:off x="4481880" y="247095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8" name="Oval 17"/>
          <p:cNvSpPr/>
          <p:nvPr/>
        </p:nvSpPr>
        <p:spPr bwMode="auto">
          <a:xfrm>
            <a:off x="4863192" y="188347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9" name="Oval 18"/>
          <p:cNvSpPr/>
          <p:nvPr/>
        </p:nvSpPr>
        <p:spPr bwMode="auto">
          <a:xfrm>
            <a:off x="4740341" y="2236002"/>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0" name="Oval 19"/>
          <p:cNvSpPr/>
          <p:nvPr/>
        </p:nvSpPr>
        <p:spPr bwMode="auto">
          <a:xfrm>
            <a:off x="5203336" y="2303571"/>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1" name="Oval 20"/>
          <p:cNvSpPr/>
          <p:nvPr/>
        </p:nvSpPr>
        <p:spPr bwMode="auto">
          <a:xfrm>
            <a:off x="4614300" y="1913083"/>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2" name="Oval 21"/>
          <p:cNvSpPr/>
          <p:nvPr/>
        </p:nvSpPr>
        <p:spPr bwMode="auto">
          <a:xfrm>
            <a:off x="5425245" y="2482097"/>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3" name="Oval 22"/>
          <p:cNvSpPr/>
          <p:nvPr/>
        </p:nvSpPr>
        <p:spPr bwMode="auto">
          <a:xfrm>
            <a:off x="5013128" y="2433034"/>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4" name="Oval 23"/>
          <p:cNvSpPr/>
          <p:nvPr/>
        </p:nvSpPr>
        <p:spPr bwMode="auto">
          <a:xfrm>
            <a:off x="4977375" y="2112277"/>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5" name="Oval 24"/>
          <p:cNvSpPr/>
          <p:nvPr/>
        </p:nvSpPr>
        <p:spPr bwMode="auto">
          <a:xfrm>
            <a:off x="5739765" y="2224814"/>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6" name="Oval 25"/>
          <p:cNvSpPr/>
          <p:nvPr/>
        </p:nvSpPr>
        <p:spPr bwMode="auto">
          <a:xfrm>
            <a:off x="6002732" y="2076277"/>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7" name="Oval 26"/>
          <p:cNvSpPr/>
          <p:nvPr/>
        </p:nvSpPr>
        <p:spPr bwMode="auto">
          <a:xfrm>
            <a:off x="5255952" y="176669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8" name="Oval 27"/>
          <p:cNvSpPr/>
          <p:nvPr/>
        </p:nvSpPr>
        <p:spPr bwMode="auto">
          <a:xfrm>
            <a:off x="5503895" y="1923752"/>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9" name="Oval 28"/>
          <p:cNvSpPr/>
          <p:nvPr/>
        </p:nvSpPr>
        <p:spPr bwMode="auto">
          <a:xfrm>
            <a:off x="5775765" y="176669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30" name="Oval 29"/>
          <p:cNvSpPr/>
          <p:nvPr/>
        </p:nvSpPr>
        <p:spPr bwMode="auto">
          <a:xfrm>
            <a:off x="6012180" y="181546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31" name="Oval 30"/>
          <p:cNvSpPr/>
          <p:nvPr/>
        </p:nvSpPr>
        <p:spPr bwMode="auto">
          <a:xfrm>
            <a:off x="5575895" y="2336663"/>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32" name="Oval 31"/>
          <p:cNvSpPr/>
          <p:nvPr/>
        </p:nvSpPr>
        <p:spPr bwMode="auto">
          <a:xfrm>
            <a:off x="4331775" y="174346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Tree>
    <p:extLst>
      <p:ext uri="{BB962C8B-B14F-4D97-AF65-F5344CB8AC3E}">
        <p14:creationId xmlns:p14="http://schemas.microsoft.com/office/powerpoint/2010/main" val="4248941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par>
                          <p:cTn id="14" fill="hold">
                            <p:stCondLst>
                              <p:cond delay="0"/>
                            </p:stCondLst>
                            <p:childTnLst>
                              <p:par>
                                <p:cTn id="15" presetID="10"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fade">
                                      <p:cBhvr>
                                        <p:cTn id="21" dur="500"/>
                                        <p:tgtEl>
                                          <p:spTgt spid="32"/>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500"/>
                                        <p:tgtEl>
                                          <p:spTgt spid="21"/>
                                        </p:tgtEl>
                                      </p:cBhvr>
                                    </p:animEffect>
                                  </p:childTnLst>
                                </p:cTn>
                              </p:par>
                            </p:childTnLst>
                          </p:cTn>
                        </p:par>
                        <p:par>
                          <p:cTn id="26" fill="hold">
                            <p:stCondLst>
                              <p:cond delay="1500"/>
                            </p:stCondLst>
                            <p:childTnLst>
                              <p:par>
                                <p:cTn id="27" presetID="10" presetClass="entr" presetSubtype="0" fill="hold" grpId="0" nodeType="after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childTnLst>
                                </p:cTn>
                              </p:par>
                            </p:childTnLst>
                          </p:cTn>
                        </p:par>
                        <p:par>
                          <p:cTn id="30" fill="hold">
                            <p:stCondLst>
                              <p:cond delay="2000"/>
                            </p:stCondLst>
                            <p:childTnLst>
                              <p:par>
                                <p:cTn id="31" presetID="10" presetClass="entr" presetSubtype="0"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childTnLst>
                          </p:cTn>
                        </p:par>
                        <p:par>
                          <p:cTn id="34" fill="hold">
                            <p:stCondLst>
                              <p:cond delay="2500"/>
                            </p:stCondLst>
                            <p:childTnLst>
                              <p:par>
                                <p:cTn id="35" presetID="10" presetClass="entr" presetSubtype="0" fill="hold" grpId="0" nodeType="after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500"/>
                                        <p:tgtEl>
                                          <p:spTgt spid="27"/>
                                        </p:tgtEl>
                                      </p:cBhvr>
                                    </p:animEffect>
                                  </p:childTnLst>
                                </p:cTn>
                              </p:par>
                            </p:childTnLst>
                          </p:cTn>
                        </p:par>
                        <p:par>
                          <p:cTn id="38" fill="hold">
                            <p:stCondLst>
                              <p:cond delay="3000"/>
                            </p:stCondLst>
                            <p:childTnLst>
                              <p:par>
                                <p:cTn id="39" presetID="10" presetClass="entr" presetSubtype="0" fill="hold" grpId="0" nodeType="after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fade">
                                      <p:cBhvr>
                                        <p:cTn id="41" dur="500"/>
                                        <p:tgtEl>
                                          <p:spTgt spid="28"/>
                                        </p:tgtEl>
                                      </p:cBhvr>
                                    </p:animEffect>
                                  </p:childTnLst>
                                </p:cTn>
                              </p:par>
                            </p:childTnLst>
                          </p:cTn>
                        </p:par>
                        <p:par>
                          <p:cTn id="42" fill="hold">
                            <p:stCondLst>
                              <p:cond delay="3500"/>
                            </p:stCondLst>
                            <p:childTnLst>
                              <p:par>
                                <p:cTn id="43" presetID="10" presetClass="entr" presetSubtype="0" fill="hold" grpId="0" nodeType="after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500"/>
                                        <p:tgtEl>
                                          <p:spTgt spid="12"/>
                                        </p:tgtEl>
                                      </p:cBhvr>
                                    </p:animEffect>
                                  </p:childTnLst>
                                </p:cTn>
                              </p:par>
                            </p:childTnLst>
                          </p:cTn>
                        </p:par>
                        <p:par>
                          <p:cTn id="46" fill="hold">
                            <p:stCondLst>
                              <p:cond delay="4000"/>
                            </p:stCondLst>
                            <p:childTnLst>
                              <p:par>
                                <p:cTn id="47" presetID="10" presetClass="entr" presetSubtype="0"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fade">
                                      <p:cBhvr>
                                        <p:cTn id="49" dur="500"/>
                                        <p:tgtEl>
                                          <p:spTgt spid="29"/>
                                        </p:tgtEl>
                                      </p:cBhvr>
                                    </p:animEffect>
                                  </p:childTnLst>
                                </p:cTn>
                              </p:par>
                            </p:childTnLst>
                          </p:cTn>
                        </p:par>
                        <p:par>
                          <p:cTn id="50" fill="hold">
                            <p:stCondLst>
                              <p:cond delay="4500"/>
                            </p:stCondLst>
                            <p:childTnLst>
                              <p:par>
                                <p:cTn id="51" presetID="10" presetClass="entr" presetSubtype="0" fill="hold" grpId="0" nodeType="after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fade">
                                      <p:cBhvr>
                                        <p:cTn id="53" dur="500"/>
                                        <p:tgtEl>
                                          <p:spTgt spid="30"/>
                                        </p:tgtEl>
                                      </p:cBhvr>
                                    </p:animEffect>
                                  </p:childTnLst>
                                </p:cTn>
                              </p:par>
                            </p:childTnLst>
                          </p:cTn>
                        </p:par>
                        <p:par>
                          <p:cTn id="54" fill="hold">
                            <p:stCondLst>
                              <p:cond delay="5000"/>
                            </p:stCondLst>
                            <p:childTnLst>
                              <p:par>
                                <p:cTn id="55" presetID="10" presetClass="entr" presetSubtype="0"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fade">
                                      <p:cBhvr>
                                        <p:cTn id="57" dur="500"/>
                                        <p:tgtEl>
                                          <p:spTgt spid="26"/>
                                        </p:tgtEl>
                                      </p:cBhvr>
                                    </p:animEffect>
                                  </p:childTnLst>
                                </p:cTn>
                              </p:par>
                            </p:childTnLst>
                          </p:cTn>
                        </p:par>
                        <p:par>
                          <p:cTn id="58" fill="hold">
                            <p:stCondLst>
                              <p:cond delay="5500"/>
                            </p:stCondLst>
                            <p:childTnLst>
                              <p:par>
                                <p:cTn id="59" presetID="10" presetClass="entr" presetSubtype="0" fill="hold" grpId="0" nodeType="after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fade">
                                      <p:cBhvr>
                                        <p:cTn id="61" dur="500"/>
                                        <p:tgtEl>
                                          <p:spTgt spid="13"/>
                                        </p:tgtEl>
                                      </p:cBhvr>
                                    </p:animEffect>
                                  </p:childTnLst>
                                </p:cTn>
                              </p:par>
                            </p:childTnLst>
                          </p:cTn>
                        </p:par>
                        <p:par>
                          <p:cTn id="62" fill="hold">
                            <p:stCondLst>
                              <p:cond delay="6000"/>
                            </p:stCondLst>
                            <p:childTnLst>
                              <p:par>
                                <p:cTn id="63" presetID="10" presetClass="entr" presetSubtype="0" fill="hold" grpId="0" nodeType="afterEffect">
                                  <p:stCondLst>
                                    <p:cond delay="0"/>
                                  </p:stCondLst>
                                  <p:childTnLst>
                                    <p:set>
                                      <p:cBhvr>
                                        <p:cTn id="64" dur="1" fill="hold">
                                          <p:stCondLst>
                                            <p:cond delay="0"/>
                                          </p:stCondLst>
                                        </p:cTn>
                                        <p:tgtEl>
                                          <p:spTgt spid="16"/>
                                        </p:tgtEl>
                                        <p:attrNameLst>
                                          <p:attrName>style.visibility</p:attrName>
                                        </p:attrNameLst>
                                      </p:cBhvr>
                                      <p:to>
                                        <p:strVal val="visible"/>
                                      </p:to>
                                    </p:set>
                                    <p:animEffect transition="in" filter="fade">
                                      <p:cBhvr>
                                        <p:cTn id="65" dur="500"/>
                                        <p:tgtEl>
                                          <p:spTgt spid="16"/>
                                        </p:tgtEl>
                                      </p:cBhvr>
                                    </p:animEffect>
                                  </p:childTnLst>
                                </p:cTn>
                              </p:par>
                            </p:childTnLst>
                          </p:cTn>
                        </p:par>
                        <p:par>
                          <p:cTn id="66" fill="hold">
                            <p:stCondLst>
                              <p:cond delay="6500"/>
                            </p:stCondLst>
                            <p:childTnLst>
                              <p:par>
                                <p:cTn id="67" presetID="10" presetClass="entr" presetSubtype="0" fill="hold" grpId="0" nodeType="after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fade">
                                      <p:cBhvr>
                                        <p:cTn id="69" dur="500"/>
                                        <p:tgtEl>
                                          <p:spTgt spid="25"/>
                                        </p:tgtEl>
                                      </p:cBhvr>
                                    </p:animEffect>
                                  </p:childTnLst>
                                </p:cTn>
                              </p:par>
                            </p:childTnLst>
                          </p:cTn>
                        </p:par>
                        <p:par>
                          <p:cTn id="70" fill="hold">
                            <p:stCondLst>
                              <p:cond delay="7000"/>
                            </p:stCondLst>
                            <p:childTnLst>
                              <p:par>
                                <p:cTn id="71" presetID="10" presetClass="entr" presetSubtype="0" fill="hold" grpId="0" nodeType="after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fade">
                                      <p:cBhvr>
                                        <p:cTn id="73" dur="500"/>
                                        <p:tgtEl>
                                          <p:spTgt spid="31"/>
                                        </p:tgtEl>
                                      </p:cBhvr>
                                    </p:animEffect>
                                  </p:childTnLst>
                                </p:cTn>
                              </p:par>
                            </p:childTnLst>
                          </p:cTn>
                        </p:par>
                        <p:par>
                          <p:cTn id="74" fill="hold">
                            <p:stCondLst>
                              <p:cond delay="7500"/>
                            </p:stCondLst>
                            <p:childTnLst>
                              <p:par>
                                <p:cTn id="75" presetID="10" presetClass="entr" presetSubtype="0" fill="hold" grpId="0" nodeType="after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500"/>
                                        <p:tgtEl>
                                          <p:spTgt spid="22"/>
                                        </p:tgtEl>
                                      </p:cBhvr>
                                    </p:animEffect>
                                  </p:childTnLst>
                                </p:cTn>
                              </p:par>
                            </p:childTnLst>
                          </p:cTn>
                        </p:par>
                        <p:par>
                          <p:cTn id="78" fill="hold">
                            <p:stCondLst>
                              <p:cond delay="8000"/>
                            </p:stCondLst>
                            <p:childTnLst>
                              <p:par>
                                <p:cTn id="79" presetID="10" presetClass="entr" presetSubtype="0" fill="hold" grpId="0" nodeType="afterEffect">
                                  <p:stCondLst>
                                    <p:cond delay="0"/>
                                  </p:stCondLst>
                                  <p:childTnLst>
                                    <p:set>
                                      <p:cBhvr>
                                        <p:cTn id="80" dur="1" fill="hold">
                                          <p:stCondLst>
                                            <p:cond delay="0"/>
                                          </p:stCondLst>
                                        </p:cTn>
                                        <p:tgtEl>
                                          <p:spTgt spid="10"/>
                                        </p:tgtEl>
                                        <p:attrNameLst>
                                          <p:attrName>style.visibility</p:attrName>
                                        </p:attrNameLst>
                                      </p:cBhvr>
                                      <p:to>
                                        <p:strVal val="visible"/>
                                      </p:to>
                                    </p:set>
                                    <p:animEffect transition="in" filter="fade">
                                      <p:cBhvr>
                                        <p:cTn id="81" dur="500"/>
                                        <p:tgtEl>
                                          <p:spTgt spid="10"/>
                                        </p:tgtEl>
                                      </p:cBhvr>
                                    </p:animEffect>
                                  </p:childTnLst>
                                </p:cTn>
                              </p:par>
                            </p:childTnLst>
                          </p:cTn>
                        </p:par>
                        <p:par>
                          <p:cTn id="82" fill="hold">
                            <p:stCondLst>
                              <p:cond delay="8500"/>
                            </p:stCondLst>
                            <p:childTnLst>
                              <p:par>
                                <p:cTn id="83" presetID="10" presetClass="entr" presetSubtype="0" fill="hold" grpId="0" nodeType="after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fade">
                                      <p:cBhvr>
                                        <p:cTn id="85" dur="500"/>
                                        <p:tgtEl>
                                          <p:spTgt spid="20"/>
                                        </p:tgtEl>
                                      </p:cBhvr>
                                    </p:animEffect>
                                  </p:childTnLst>
                                </p:cTn>
                              </p:par>
                            </p:childTnLst>
                          </p:cTn>
                        </p:par>
                        <p:par>
                          <p:cTn id="86" fill="hold">
                            <p:stCondLst>
                              <p:cond delay="9000"/>
                            </p:stCondLst>
                            <p:childTnLst>
                              <p:par>
                                <p:cTn id="87" presetID="10" presetClass="entr" presetSubtype="0" fill="hold" grpId="0" nodeType="afterEffect">
                                  <p:stCondLst>
                                    <p:cond delay="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500"/>
                                        <p:tgtEl>
                                          <p:spTgt spid="24"/>
                                        </p:tgtEl>
                                      </p:cBhvr>
                                    </p:animEffect>
                                  </p:childTnLst>
                                </p:cTn>
                              </p:par>
                            </p:childTnLst>
                          </p:cTn>
                        </p:par>
                        <p:par>
                          <p:cTn id="90" fill="hold">
                            <p:stCondLst>
                              <p:cond delay="9500"/>
                            </p:stCondLst>
                            <p:childTnLst>
                              <p:par>
                                <p:cTn id="91" presetID="10" presetClass="entr" presetSubtype="0" fill="hold" grpId="0" nodeType="afterEffect">
                                  <p:stCondLst>
                                    <p:cond delay="0"/>
                                  </p:stCondLst>
                                  <p:childTnLst>
                                    <p:set>
                                      <p:cBhvr>
                                        <p:cTn id="92" dur="1" fill="hold">
                                          <p:stCondLst>
                                            <p:cond delay="0"/>
                                          </p:stCondLst>
                                        </p:cTn>
                                        <p:tgtEl>
                                          <p:spTgt spid="23"/>
                                        </p:tgtEl>
                                        <p:attrNameLst>
                                          <p:attrName>style.visibility</p:attrName>
                                        </p:attrNameLst>
                                      </p:cBhvr>
                                      <p:to>
                                        <p:strVal val="visible"/>
                                      </p:to>
                                    </p:set>
                                    <p:animEffect transition="in" filter="fade">
                                      <p:cBhvr>
                                        <p:cTn id="93" dur="500"/>
                                        <p:tgtEl>
                                          <p:spTgt spid="23"/>
                                        </p:tgtEl>
                                      </p:cBhvr>
                                    </p:animEffect>
                                  </p:childTnLst>
                                </p:cTn>
                              </p:par>
                            </p:childTnLst>
                          </p:cTn>
                        </p:par>
                        <p:par>
                          <p:cTn id="94" fill="hold">
                            <p:stCondLst>
                              <p:cond delay="10000"/>
                            </p:stCondLst>
                            <p:childTnLst>
                              <p:par>
                                <p:cTn id="95" presetID="10" presetClass="entr" presetSubtype="0" fill="hold" grpId="0" nodeType="afterEffect">
                                  <p:stCondLst>
                                    <p:cond delay="0"/>
                                  </p:stCondLst>
                                  <p:childTnLst>
                                    <p:set>
                                      <p:cBhvr>
                                        <p:cTn id="96" dur="1" fill="hold">
                                          <p:stCondLst>
                                            <p:cond delay="0"/>
                                          </p:stCondLst>
                                        </p:cTn>
                                        <p:tgtEl>
                                          <p:spTgt spid="19"/>
                                        </p:tgtEl>
                                        <p:attrNameLst>
                                          <p:attrName>style.visibility</p:attrName>
                                        </p:attrNameLst>
                                      </p:cBhvr>
                                      <p:to>
                                        <p:strVal val="visible"/>
                                      </p:to>
                                    </p:set>
                                    <p:animEffect transition="in" filter="fade">
                                      <p:cBhvr>
                                        <p:cTn id="97" dur="500"/>
                                        <p:tgtEl>
                                          <p:spTgt spid="19"/>
                                        </p:tgtEl>
                                      </p:cBhvr>
                                    </p:animEffect>
                                  </p:childTnLst>
                                </p:cTn>
                              </p:par>
                            </p:childTnLst>
                          </p:cTn>
                        </p:par>
                        <p:par>
                          <p:cTn id="98" fill="hold">
                            <p:stCondLst>
                              <p:cond delay="10500"/>
                            </p:stCondLst>
                            <p:childTnLst>
                              <p:par>
                                <p:cTn id="99" presetID="10" presetClass="entr" presetSubtype="0" fill="hold" grpId="0" nodeType="afterEffect">
                                  <p:stCondLst>
                                    <p:cond delay="0"/>
                                  </p:stCondLst>
                                  <p:childTnLst>
                                    <p:set>
                                      <p:cBhvr>
                                        <p:cTn id="100" dur="1" fill="hold">
                                          <p:stCondLst>
                                            <p:cond delay="0"/>
                                          </p:stCondLst>
                                        </p:cTn>
                                        <p:tgtEl>
                                          <p:spTgt spid="11"/>
                                        </p:tgtEl>
                                        <p:attrNameLst>
                                          <p:attrName>style.visibility</p:attrName>
                                        </p:attrNameLst>
                                      </p:cBhvr>
                                      <p:to>
                                        <p:strVal val="visible"/>
                                      </p:to>
                                    </p:set>
                                    <p:animEffect transition="in" filter="fade">
                                      <p:cBhvr>
                                        <p:cTn id="101" dur="500"/>
                                        <p:tgtEl>
                                          <p:spTgt spid="11"/>
                                        </p:tgtEl>
                                      </p:cBhvr>
                                    </p:animEffect>
                                  </p:childTnLst>
                                </p:cTn>
                              </p:par>
                            </p:childTnLst>
                          </p:cTn>
                        </p:par>
                        <p:par>
                          <p:cTn id="102" fill="hold">
                            <p:stCondLst>
                              <p:cond delay="11000"/>
                            </p:stCondLst>
                            <p:childTnLst>
                              <p:par>
                                <p:cTn id="103" presetID="10" presetClass="entr" presetSubtype="0" fill="hold" grpId="0" nodeType="afterEffect">
                                  <p:stCondLst>
                                    <p:cond delay="0"/>
                                  </p:stCondLst>
                                  <p:childTnLst>
                                    <p:set>
                                      <p:cBhvr>
                                        <p:cTn id="104" dur="1" fill="hold">
                                          <p:stCondLst>
                                            <p:cond delay="0"/>
                                          </p:stCondLst>
                                        </p:cTn>
                                        <p:tgtEl>
                                          <p:spTgt spid="17"/>
                                        </p:tgtEl>
                                        <p:attrNameLst>
                                          <p:attrName>style.visibility</p:attrName>
                                        </p:attrNameLst>
                                      </p:cBhvr>
                                      <p:to>
                                        <p:strVal val="visible"/>
                                      </p:to>
                                    </p:set>
                                    <p:animEffect transition="in" filter="fade">
                                      <p:cBhvr>
                                        <p:cTn id="105" dur="500"/>
                                        <p:tgtEl>
                                          <p:spTgt spid="17"/>
                                        </p:tgtEl>
                                      </p:cBhvr>
                                    </p:animEffect>
                                  </p:childTnLst>
                                </p:cTn>
                              </p:par>
                            </p:childTnLst>
                          </p:cTn>
                        </p:par>
                        <p:par>
                          <p:cTn id="106" fill="hold">
                            <p:stCondLst>
                              <p:cond delay="11500"/>
                            </p:stCondLst>
                            <p:childTnLst>
                              <p:par>
                                <p:cTn id="107" presetID="10" presetClass="entr" presetSubtype="0" fill="hold" grpId="0" nodeType="afterEffect">
                                  <p:stCondLst>
                                    <p:cond delay="0"/>
                                  </p:stCondLst>
                                  <p:childTnLst>
                                    <p:set>
                                      <p:cBhvr>
                                        <p:cTn id="108" dur="1" fill="hold">
                                          <p:stCondLst>
                                            <p:cond delay="0"/>
                                          </p:stCondLst>
                                        </p:cTn>
                                        <p:tgtEl>
                                          <p:spTgt spid="15"/>
                                        </p:tgtEl>
                                        <p:attrNameLst>
                                          <p:attrName>style.visibility</p:attrName>
                                        </p:attrNameLst>
                                      </p:cBhvr>
                                      <p:to>
                                        <p:strVal val="visible"/>
                                      </p:to>
                                    </p:set>
                                    <p:animEffect transition="in" filter="fade">
                                      <p:cBhvr>
                                        <p:cTn id="109" dur="500"/>
                                        <p:tgtEl>
                                          <p:spTgt spid="15"/>
                                        </p:tgtEl>
                                      </p:cBhvr>
                                    </p:animEffec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grpId="0" nodeType="clickEffect">
                                  <p:stCondLst>
                                    <p:cond delay="0"/>
                                  </p:stCondLst>
                                  <p:childTnLst>
                                    <p:set>
                                      <p:cBhvr>
                                        <p:cTn id="11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8" fill="hold">
                      <p:stCondLst>
                        <p:cond delay="indefinite"/>
                      </p:stCondLst>
                      <p:childTnLst>
                        <p:par>
                          <p:cTn id="119" fill="hold">
                            <p:stCondLst>
                              <p:cond delay="0"/>
                            </p:stCondLst>
                            <p:childTnLst>
                              <p:par>
                                <p:cTn id="120" presetID="1" presetClass="entr" presetSubtype="0" fill="hold" grpId="0" nodeType="clickEffect">
                                  <p:stCondLst>
                                    <p:cond delay="0"/>
                                  </p:stCondLst>
                                  <p:childTnLst>
                                    <p:set>
                                      <p:cBhvr>
                                        <p:cTn id="12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Entropy example</a:t>
            </a:r>
            <a:endParaRPr lang="en-GB" dirty="0"/>
          </a:p>
        </p:txBody>
      </p:sp>
      <p:sp>
        <p:nvSpPr>
          <p:cNvPr id="3" name="Content Placeholder 2"/>
          <p:cNvSpPr>
            <a:spLocks noGrp="1"/>
          </p:cNvSpPr>
          <p:nvPr>
            <p:ph idx="1"/>
          </p:nvPr>
        </p:nvSpPr>
        <p:spPr>
          <a:xfrm>
            <a:off x="228600" y="3037600"/>
            <a:ext cx="8915400" cy="3591800"/>
          </a:xfrm>
        </p:spPr>
        <p:txBody>
          <a:bodyPr/>
          <a:lstStyle/>
          <a:p>
            <a:r>
              <a:rPr lang="en-GB" dirty="0" smtClean="0"/>
              <a:t>Same box, same number of particles but different arrangement</a:t>
            </a:r>
          </a:p>
          <a:p>
            <a:r>
              <a:rPr lang="en-GB" dirty="0" smtClean="0"/>
              <a:t>How many ways are there of arranging the particles like this?</a:t>
            </a:r>
          </a:p>
          <a:p>
            <a:r>
              <a:rPr lang="en-GB" i="1" dirty="0" smtClean="0"/>
              <a:t>W</a:t>
            </a:r>
            <a:r>
              <a:rPr lang="en-GB" dirty="0" smtClean="0"/>
              <a:t> = </a:t>
            </a:r>
            <a:r>
              <a:rPr lang="en-GB" baseline="30000" dirty="0" smtClean="0"/>
              <a:t>24</a:t>
            </a:r>
            <a:r>
              <a:rPr lang="en-GB" dirty="0" smtClean="0"/>
              <a:t>C</a:t>
            </a:r>
            <a:r>
              <a:rPr lang="en-GB" baseline="-25000" dirty="0" smtClean="0"/>
              <a:t>12</a:t>
            </a:r>
            <a:r>
              <a:rPr lang="en-GB" dirty="0" smtClean="0"/>
              <a:t> = 2 704 156</a:t>
            </a:r>
          </a:p>
          <a:p>
            <a:r>
              <a:rPr lang="en-GB" i="1" dirty="0" smtClean="0"/>
              <a:t>S</a:t>
            </a:r>
            <a:r>
              <a:rPr lang="en-GB" dirty="0" smtClean="0"/>
              <a:t> = </a:t>
            </a:r>
            <a:r>
              <a:rPr lang="en-GB" i="1" dirty="0" smtClean="0"/>
              <a:t>k</a:t>
            </a:r>
            <a:r>
              <a:rPr lang="en-GB" dirty="0" smtClean="0"/>
              <a:t> </a:t>
            </a:r>
            <a:r>
              <a:rPr lang="en-GB" dirty="0" err="1" smtClean="0"/>
              <a:t>ln</a:t>
            </a:r>
            <a:r>
              <a:rPr lang="en-GB" dirty="0" smtClean="0"/>
              <a:t> </a:t>
            </a:r>
            <a:r>
              <a:rPr lang="en-GB" i="1" dirty="0" smtClean="0"/>
              <a:t>W</a:t>
            </a:r>
            <a:r>
              <a:rPr lang="en-GB" dirty="0" smtClean="0"/>
              <a:t> = 2.0 </a:t>
            </a:r>
            <a:r>
              <a:rPr lang="en-GB" dirty="0" smtClean="0">
                <a:latin typeface="Symbol" panose="05050102010706020507" pitchFamily="18" charset="2"/>
              </a:rPr>
              <a:t>´ </a:t>
            </a:r>
            <a:r>
              <a:rPr lang="en-GB" dirty="0" smtClean="0"/>
              <a:t>10</a:t>
            </a:r>
            <a:r>
              <a:rPr lang="en-GB" baseline="30000" dirty="0" smtClean="0"/>
              <a:t>-22</a:t>
            </a:r>
            <a:r>
              <a:rPr lang="en-GB" dirty="0" smtClean="0"/>
              <a:t> JK</a:t>
            </a:r>
            <a:r>
              <a:rPr lang="en-GB" baseline="30000" dirty="0" smtClean="0"/>
              <a:t>-1</a:t>
            </a:r>
            <a:r>
              <a:rPr lang="en-GB" sz="2800" b="0" i="1" dirty="0" smtClean="0"/>
              <a:t> (about five times higher)</a:t>
            </a:r>
            <a:endParaRPr lang="en-GB" b="0" i="1" dirty="0"/>
          </a:p>
        </p:txBody>
      </p:sp>
      <p:grpSp>
        <p:nvGrpSpPr>
          <p:cNvPr id="8" name="Group 7"/>
          <p:cNvGrpSpPr/>
          <p:nvPr/>
        </p:nvGrpSpPr>
        <p:grpSpPr>
          <a:xfrm>
            <a:off x="2051685" y="1628775"/>
            <a:ext cx="4320540" cy="1080135"/>
            <a:chOff x="2051685" y="1628775"/>
            <a:chExt cx="4320540" cy="1080135"/>
          </a:xfrm>
        </p:grpSpPr>
        <p:sp>
          <p:nvSpPr>
            <p:cNvPr id="4" name="Rectangle 3"/>
            <p:cNvSpPr/>
            <p:nvPr/>
          </p:nvSpPr>
          <p:spPr bwMode="auto">
            <a:xfrm>
              <a:off x="2051685" y="1628775"/>
              <a:ext cx="4320540" cy="1080135"/>
            </a:xfrm>
            <a:prstGeom prst="rect">
              <a:avLst/>
            </a:prstGeom>
            <a:noFill/>
            <a:ln w="38100"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cxnSp>
          <p:nvCxnSpPr>
            <p:cNvPr id="6" name="Straight Connector 5"/>
            <p:cNvCxnSpPr/>
            <p:nvPr/>
          </p:nvCxnSpPr>
          <p:spPr bwMode="auto">
            <a:xfrm>
              <a:off x="4211955" y="1628775"/>
              <a:ext cx="0" cy="491831"/>
            </a:xfrm>
            <a:prstGeom prst="line">
              <a:avLst/>
            </a:prstGeom>
            <a:noFill/>
            <a:ln w="38100" cap="flat" cmpd="sng" algn="ctr">
              <a:solidFill>
                <a:schemeClr val="accent5">
                  <a:lumMod val="75000"/>
                </a:schemeClr>
              </a:solidFill>
              <a:prstDash val="solid"/>
              <a:round/>
              <a:headEnd type="none" w="med" len="med"/>
              <a:tailEnd type="none" w="med" len="med"/>
            </a:ln>
            <a:effectLst/>
          </p:spPr>
        </p:cxnSp>
        <p:cxnSp>
          <p:nvCxnSpPr>
            <p:cNvPr id="7" name="Straight Connector 6"/>
            <p:cNvCxnSpPr/>
            <p:nvPr/>
          </p:nvCxnSpPr>
          <p:spPr bwMode="auto">
            <a:xfrm>
              <a:off x="4211955" y="2217079"/>
              <a:ext cx="0" cy="491831"/>
            </a:xfrm>
            <a:prstGeom prst="line">
              <a:avLst/>
            </a:prstGeom>
            <a:noFill/>
            <a:ln w="38100" cap="flat" cmpd="sng" algn="ctr">
              <a:solidFill>
                <a:schemeClr val="accent5">
                  <a:lumMod val="75000"/>
                </a:schemeClr>
              </a:solidFill>
              <a:prstDash val="solid"/>
              <a:round/>
              <a:headEnd type="none" w="med" len="med"/>
              <a:tailEnd type="none" w="med" len="med"/>
            </a:ln>
            <a:effectLst/>
          </p:spPr>
        </p:cxnSp>
      </p:grpSp>
      <p:sp>
        <p:nvSpPr>
          <p:cNvPr id="9" name="Oval 8"/>
          <p:cNvSpPr/>
          <p:nvPr/>
        </p:nvSpPr>
        <p:spPr bwMode="auto">
          <a:xfrm>
            <a:off x="2771775" y="198882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0" name="Oval 9"/>
          <p:cNvSpPr/>
          <p:nvPr/>
        </p:nvSpPr>
        <p:spPr bwMode="auto">
          <a:xfrm>
            <a:off x="3220575" y="2390994"/>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1" name="Oval 10"/>
          <p:cNvSpPr/>
          <p:nvPr/>
        </p:nvSpPr>
        <p:spPr bwMode="auto">
          <a:xfrm>
            <a:off x="2286432" y="2112277"/>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2" name="Oval 11"/>
          <p:cNvSpPr/>
          <p:nvPr/>
        </p:nvSpPr>
        <p:spPr bwMode="auto">
          <a:xfrm>
            <a:off x="3324482" y="1923752"/>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3" name="Oval 12"/>
          <p:cNvSpPr/>
          <p:nvPr/>
        </p:nvSpPr>
        <p:spPr bwMode="auto">
          <a:xfrm>
            <a:off x="6078347" y="229362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4" name="Oval 13"/>
          <p:cNvSpPr/>
          <p:nvPr/>
        </p:nvSpPr>
        <p:spPr bwMode="auto">
          <a:xfrm>
            <a:off x="5019537" y="179152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5" name="Oval 14"/>
          <p:cNvSpPr/>
          <p:nvPr/>
        </p:nvSpPr>
        <p:spPr bwMode="auto">
          <a:xfrm>
            <a:off x="4425821" y="2154823"/>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6" name="Oval 15"/>
          <p:cNvSpPr/>
          <p:nvPr/>
        </p:nvSpPr>
        <p:spPr bwMode="auto">
          <a:xfrm>
            <a:off x="5713793" y="2389881"/>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7" name="Oval 16"/>
          <p:cNvSpPr/>
          <p:nvPr/>
        </p:nvSpPr>
        <p:spPr bwMode="auto">
          <a:xfrm>
            <a:off x="4481880" y="247095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8" name="Oval 17"/>
          <p:cNvSpPr/>
          <p:nvPr/>
        </p:nvSpPr>
        <p:spPr bwMode="auto">
          <a:xfrm>
            <a:off x="3105662" y="177946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9" name="Oval 18"/>
          <p:cNvSpPr/>
          <p:nvPr/>
        </p:nvSpPr>
        <p:spPr bwMode="auto">
          <a:xfrm>
            <a:off x="3474567" y="2139905"/>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0" name="Oval 19"/>
          <p:cNvSpPr/>
          <p:nvPr/>
        </p:nvSpPr>
        <p:spPr bwMode="auto">
          <a:xfrm>
            <a:off x="5220090" y="221508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1" name="Oval 20"/>
          <p:cNvSpPr/>
          <p:nvPr/>
        </p:nvSpPr>
        <p:spPr bwMode="auto">
          <a:xfrm>
            <a:off x="2339731" y="181546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2" name="Oval 21"/>
          <p:cNvSpPr/>
          <p:nvPr/>
        </p:nvSpPr>
        <p:spPr bwMode="auto">
          <a:xfrm>
            <a:off x="3850200" y="2411149"/>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3" name="Oval 22"/>
          <p:cNvSpPr/>
          <p:nvPr/>
        </p:nvSpPr>
        <p:spPr bwMode="auto">
          <a:xfrm>
            <a:off x="4819395" y="239895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4" name="Oval 23"/>
          <p:cNvSpPr/>
          <p:nvPr/>
        </p:nvSpPr>
        <p:spPr bwMode="auto">
          <a:xfrm>
            <a:off x="4819395" y="202219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5" name="Oval 24"/>
          <p:cNvSpPr/>
          <p:nvPr/>
        </p:nvSpPr>
        <p:spPr bwMode="auto">
          <a:xfrm>
            <a:off x="2460245" y="2408663"/>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6" name="Oval 25"/>
          <p:cNvSpPr/>
          <p:nvPr/>
        </p:nvSpPr>
        <p:spPr bwMode="auto">
          <a:xfrm>
            <a:off x="6042347" y="198882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7" name="Oval 26"/>
          <p:cNvSpPr/>
          <p:nvPr/>
        </p:nvSpPr>
        <p:spPr bwMode="auto">
          <a:xfrm>
            <a:off x="3679634" y="1836244"/>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8" name="Oval 27"/>
          <p:cNvSpPr/>
          <p:nvPr/>
        </p:nvSpPr>
        <p:spPr bwMode="auto">
          <a:xfrm>
            <a:off x="5585714" y="2154823"/>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9" name="Oval 28"/>
          <p:cNvSpPr/>
          <p:nvPr/>
        </p:nvSpPr>
        <p:spPr bwMode="auto">
          <a:xfrm>
            <a:off x="5621714" y="1882478"/>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30" name="Oval 29"/>
          <p:cNvSpPr/>
          <p:nvPr/>
        </p:nvSpPr>
        <p:spPr bwMode="auto">
          <a:xfrm>
            <a:off x="3818165" y="209660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31" name="Oval 30"/>
          <p:cNvSpPr/>
          <p:nvPr/>
        </p:nvSpPr>
        <p:spPr bwMode="auto">
          <a:xfrm>
            <a:off x="3023820" y="225762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32" name="Oval 31"/>
          <p:cNvSpPr/>
          <p:nvPr/>
        </p:nvSpPr>
        <p:spPr bwMode="auto">
          <a:xfrm>
            <a:off x="4331775" y="174346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Tree>
    <p:extLst>
      <p:ext uri="{BB962C8B-B14F-4D97-AF65-F5344CB8AC3E}">
        <p14:creationId xmlns:p14="http://schemas.microsoft.com/office/powerpoint/2010/main" val="977974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animEffect transition="in" filter="fade">
                                      <p:cBhvr>
                                        <p:cTn id="9" dur="500"/>
                                        <p:tgtEl>
                                          <p:spTgt spid="8"/>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500"/>
                                        <p:tgtEl>
                                          <p:spTgt spid="32"/>
                                        </p:tgtEl>
                                      </p:cBhvr>
                                    </p:animEffect>
                                  </p:childTnLst>
                                </p:cTn>
                              </p:par>
                            </p:childTnLst>
                          </p:cTn>
                        </p:par>
                        <p:par>
                          <p:cTn id="18" fill="hold">
                            <p:stCondLst>
                              <p:cond delay="1500"/>
                            </p:stCondLst>
                            <p:childTnLst>
                              <p:par>
                                <p:cTn id="19" presetID="10" presetClass="entr" presetSubtype="0" fill="hold" grpId="0" nodeType="after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childTnLst>
                          </p:cTn>
                        </p:par>
                        <p:par>
                          <p:cTn id="22" fill="hold">
                            <p:stCondLst>
                              <p:cond delay="2000"/>
                            </p:stCondLst>
                            <p:childTnLst>
                              <p:par>
                                <p:cTn id="23" presetID="10" presetClass="entr" presetSubtype="0"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childTnLst>
                                </p:cTn>
                              </p:par>
                            </p:childTnLst>
                          </p:cTn>
                        </p:par>
                        <p:par>
                          <p:cTn id="26" fill="hold">
                            <p:stCondLst>
                              <p:cond delay="2500"/>
                            </p:stCondLst>
                            <p:childTnLst>
                              <p:par>
                                <p:cTn id="27" presetID="10" presetClass="entr" presetSubtype="0"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childTnLst>
                          </p:cTn>
                        </p:par>
                        <p:par>
                          <p:cTn id="30" fill="hold">
                            <p:stCondLst>
                              <p:cond delay="3000"/>
                            </p:stCondLst>
                            <p:childTnLst>
                              <p:par>
                                <p:cTn id="31" presetID="10" presetClass="entr" presetSubtype="0" fill="hold" grpId="0" nodeType="after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fade">
                                      <p:cBhvr>
                                        <p:cTn id="33" dur="500"/>
                                        <p:tgtEl>
                                          <p:spTgt spid="27"/>
                                        </p:tgtEl>
                                      </p:cBhvr>
                                    </p:animEffect>
                                  </p:childTnLst>
                                </p:cTn>
                              </p:par>
                            </p:childTnLst>
                          </p:cTn>
                        </p:par>
                        <p:par>
                          <p:cTn id="34" fill="hold">
                            <p:stCondLst>
                              <p:cond delay="3500"/>
                            </p:stCondLst>
                            <p:childTnLst>
                              <p:par>
                                <p:cTn id="35" presetID="10" presetClass="entr" presetSubtype="0"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500"/>
                                        <p:tgtEl>
                                          <p:spTgt spid="28"/>
                                        </p:tgtEl>
                                      </p:cBhvr>
                                    </p:animEffect>
                                  </p:childTnLst>
                                </p:cTn>
                              </p:par>
                            </p:childTnLst>
                          </p:cTn>
                        </p:par>
                        <p:par>
                          <p:cTn id="38" fill="hold">
                            <p:stCondLst>
                              <p:cond delay="4000"/>
                            </p:stCondLst>
                            <p:childTnLst>
                              <p:par>
                                <p:cTn id="39" presetID="10" presetClass="entr" presetSubtype="0"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500"/>
                                        <p:tgtEl>
                                          <p:spTgt spid="12"/>
                                        </p:tgtEl>
                                      </p:cBhvr>
                                    </p:animEffect>
                                  </p:childTnLst>
                                </p:cTn>
                              </p:par>
                            </p:childTnLst>
                          </p:cTn>
                        </p:par>
                        <p:par>
                          <p:cTn id="42" fill="hold">
                            <p:stCondLst>
                              <p:cond delay="4500"/>
                            </p:stCondLst>
                            <p:childTnLst>
                              <p:par>
                                <p:cTn id="43" presetID="10" presetClass="entr" presetSubtype="0" fill="hold" grpId="0" nodeType="after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fade">
                                      <p:cBhvr>
                                        <p:cTn id="45" dur="500"/>
                                        <p:tgtEl>
                                          <p:spTgt spid="29"/>
                                        </p:tgtEl>
                                      </p:cBhvr>
                                    </p:animEffect>
                                  </p:childTnLst>
                                </p:cTn>
                              </p:par>
                            </p:childTnLst>
                          </p:cTn>
                        </p:par>
                        <p:par>
                          <p:cTn id="46" fill="hold">
                            <p:stCondLst>
                              <p:cond delay="5000"/>
                            </p:stCondLst>
                            <p:childTnLst>
                              <p:par>
                                <p:cTn id="47" presetID="10" presetClass="entr" presetSubtype="0" fill="hold" grpId="0" nodeType="after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childTnLst>
                          </p:cTn>
                        </p:par>
                        <p:par>
                          <p:cTn id="50" fill="hold">
                            <p:stCondLst>
                              <p:cond delay="5500"/>
                            </p:stCondLst>
                            <p:childTnLst>
                              <p:par>
                                <p:cTn id="51" presetID="10" presetClass="entr" presetSubtype="0" fill="hold" grpId="0" nodeType="afterEffect">
                                  <p:stCondLst>
                                    <p:cond delay="0"/>
                                  </p:stCondLst>
                                  <p:childTnLst>
                                    <p:set>
                                      <p:cBhvr>
                                        <p:cTn id="52" dur="1" fill="hold">
                                          <p:stCondLst>
                                            <p:cond delay="0"/>
                                          </p:stCondLst>
                                        </p:cTn>
                                        <p:tgtEl>
                                          <p:spTgt spid="26"/>
                                        </p:tgtEl>
                                        <p:attrNameLst>
                                          <p:attrName>style.visibility</p:attrName>
                                        </p:attrNameLst>
                                      </p:cBhvr>
                                      <p:to>
                                        <p:strVal val="visible"/>
                                      </p:to>
                                    </p:set>
                                    <p:animEffect transition="in" filter="fade">
                                      <p:cBhvr>
                                        <p:cTn id="53" dur="500"/>
                                        <p:tgtEl>
                                          <p:spTgt spid="26"/>
                                        </p:tgtEl>
                                      </p:cBhvr>
                                    </p:animEffect>
                                  </p:childTnLst>
                                </p:cTn>
                              </p:par>
                            </p:childTnLst>
                          </p:cTn>
                        </p:par>
                        <p:par>
                          <p:cTn id="54" fill="hold">
                            <p:stCondLst>
                              <p:cond delay="6000"/>
                            </p:stCondLst>
                            <p:childTnLst>
                              <p:par>
                                <p:cTn id="55" presetID="10" presetClass="entr" presetSubtype="0"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500"/>
                                        <p:tgtEl>
                                          <p:spTgt spid="13"/>
                                        </p:tgtEl>
                                      </p:cBhvr>
                                    </p:animEffect>
                                  </p:childTnLst>
                                </p:cTn>
                              </p:par>
                            </p:childTnLst>
                          </p:cTn>
                        </p:par>
                        <p:par>
                          <p:cTn id="58" fill="hold">
                            <p:stCondLst>
                              <p:cond delay="6500"/>
                            </p:stCondLst>
                            <p:childTnLst>
                              <p:par>
                                <p:cTn id="59" presetID="10" presetClass="entr" presetSubtype="0" fill="hold" grpId="0" nodeType="after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fade">
                                      <p:cBhvr>
                                        <p:cTn id="61" dur="500"/>
                                        <p:tgtEl>
                                          <p:spTgt spid="16"/>
                                        </p:tgtEl>
                                      </p:cBhvr>
                                    </p:animEffect>
                                  </p:childTnLst>
                                </p:cTn>
                              </p:par>
                            </p:childTnLst>
                          </p:cTn>
                        </p:par>
                        <p:par>
                          <p:cTn id="62" fill="hold">
                            <p:stCondLst>
                              <p:cond delay="7000"/>
                            </p:stCondLst>
                            <p:childTnLst>
                              <p:par>
                                <p:cTn id="63" presetID="10" presetClass="entr" presetSubtype="0"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fade">
                                      <p:cBhvr>
                                        <p:cTn id="65" dur="500"/>
                                        <p:tgtEl>
                                          <p:spTgt spid="25"/>
                                        </p:tgtEl>
                                      </p:cBhvr>
                                    </p:animEffect>
                                  </p:childTnLst>
                                </p:cTn>
                              </p:par>
                            </p:childTnLst>
                          </p:cTn>
                        </p:par>
                        <p:par>
                          <p:cTn id="66" fill="hold">
                            <p:stCondLst>
                              <p:cond delay="7500"/>
                            </p:stCondLst>
                            <p:childTnLst>
                              <p:par>
                                <p:cTn id="67" presetID="10" presetClass="entr" presetSubtype="0" fill="hold" grpId="0" nodeType="afterEffect">
                                  <p:stCondLst>
                                    <p:cond delay="0"/>
                                  </p:stCondLst>
                                  <p:childTnLst>
                                    <p:set>
                                      <p:cBhvr>
                                        <p:cTn id="68" dur="1" fill="hold">
                                          <p:stCondLst>
                                            <p:cond delay="0"/>
                                          </p:stCondLst>
                                        </p:cTn>
                                        <p:tgtEl>
                                          <p:spTgt spid="31"/>
                                        </p:tgtEl>
                                        <p:attrNameLst>
                                          <p:attrName>style.visibility</p:attrName>
                                        </p:attrNameLst>
                                      </p:cBhvr>
                                      <p:to>
                                        <p:strVal val="visible"/>
                                      </p:to>
                                    </p:set>
                                    <p:animEffect transition="in" filter="fade">
                                      <p:cBhvr>
                                        <p:cTn id="69" dur="500"/>
                                        <p:tgtEl>
                                          <p:spTgt spid="31"/>
                                        </p:tgtEl>
                                      </p:cBhvr>
                                    </p:animEffect>
                                  </p:childTnLst>
                                </p:cTn>
                              </p:par>
                            </p:childTnLst>
                          </p:cTn>
                        </p:par>
                        <p:par>
                          <p:cTn id="70" fill="hold">
                            <p:stCondLst>
                              <p:cond delay="8000"/>
                            </p:stCondLst>
                            <p:childTnLst>
                              <p:par>
                                <p:cTn id="71" presetID="10" presetClass="entr" presetSubtype="0" fill="hold" grpId="0" nodeType="after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fade">
                                      <p:cBhvr>
                                        <p:cTn id="73" dur="500"/>
                                        <p:tgtEl>
                                          <p:spTgt spid="22"/>
                                        </p:tgtEl>
                                      </p:cBhvr>
                                    </p:animEffect>
                                  </p:childTnLst>
                                </p:cTn>
                              </p:par>
                            </p:childTnLst>
                          </p:cTn>
                        </p:par>
                        <p:par>
                          <p:cTn id="74" fill="hold">
                            <p:stCondLst>
                              <p:cond delay="8500"/>
                            </p:stCondLst>
                            <p:childTnLst>
                              <p:par>
                                <p:cTn id="75" presetID="10" presetClass="entr" presetSubtype="0" fill="hold" grpId="0" nodeType="after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fade">
                                      <p:cBhvr>
                                        <p:cTn id="77" dur="500"/>
                                        <p:tgtEl>
                                          <p:spTgt spid="10"/>
                                        </p:tgtEl>
                                      </p:cBhvr>
                                    </p:animEffect>
                                  </p:childTnLst>
                                </p:cTn>
                              </p:par>
                            </p:childTnLst>
                          </p:cTn>
                        </p:par>
                        <p:par>
                          <p:cTn id="78" fill="hold">
                            <p:stCondLst>
                              <p:cond delay="9000"/>
                            </p:stCondLst>
                            <p:childTnLst>
                              <p:par>
                                <p:cTn id="79" presetID="10" presetClass="entr" presetSubtype="0" fill="hold" grpId="0" nodeType="afterEffect">
                                  <p:stCondLst>
                                    <p:cond delay="0"/>
                                  </p:stCondLst>
                                  <p:childTnLst>
                                    <p:set>
                                      <p:cBhvr>
                                        <p:cTn id="80" dur="1" fill="hold">
                                          <p:stCondLst>
                                            <p:cond delay="0"/>
                                          </p:stCondLst>
                                        </p:cTn>
                                        <p:tgtEl>
                                          <p:spTgt spid="20"/>
                                        </p:tgtEl>
                                        <p:attrNameLst>
                                          <p:attrName>style.visibility</p:attrName>
                                        </p:attrNameLst>
                                      </p:cBhvr>
                                      <p:to>
                                        <p:strVal val="visible"/>
                                      </p:to>
                                    </p:set>
                                    <p:animEffect transition="in" filter="fade">
                                      <p:cBhvr>
                                        <p:cTn id="81" dur="500"/>
                                        <p:tgtEl>
                                          <p:spTgt spid="20"/>
                                        </p:tgtEl>
                                      </p:cBhvr>
                                    </p:animEffect>
                                  </p:childTnLst>
                                </p:cTn>
                              </p:par>
                            </p:childTnLst>
                          </p:cTn>
                        </p:par>
                        <p:par>
                          <p:cTn id="82" fill="hold">
                            <p:stCondLst>
                              <p:cond delay="9500"/>
                            </p:stCondLst>
                            <p:childTnLst>
                              <p:par>
                                <p:cTn id="83" presetID="10" presetClass="entr" presetSubtype="0" fill="hold" grpId="0" nodeType="afterEffect">
                                  <p:stCondLst>
                                    <p:cond delay="0"/>
                                  </p:stCondLst>
                                  <p:childTnLst>
                                    <p:set>
                                      <p:cBhvr>
                                        <p:cTn id="84" dur="1" fill="hold">
                                          <p:stCondLst>
                                            <p:cond delay="0"/>
                                          </p:stCondLst>
                                        </p:cTn>
                                        <p:tgtEl>
                                          <p:spTgt spid="24"/>
                                        </p:tgtEl>
                                        <p:attrNameLst>
                                          <p:attrName>style.visibility</p:attrName>
                                        </p:attrNameLst>
                                      </p:cBhvr>
                                      <p:to>
                                        <p:strVal val="visible"/>
                                      </p:to>
                                    </p:set>
                                    <p:animEffect transition="in" filter="fade">
                                      <p:cBhvr>
                                        <p:cTn id="85" dur="500"/>
                                        <p:tgtEl>
                                          <p:spTgt spid="24"/>
                                        </p:tgtEl>
                                      </p:cBhvr>
                                    </p:animEffect>
                                  </p:childTnLst>
                                </p:cTn>
                              </p:par>
                            </p:childTnLst>
                          </p:cTn>
                        </p:par>
                        <p:par>
                          <p:cTn id="86" fill="hold">
                            <p:stCondLst>
                              <p:cond delay="10000"/>
                            </p:stCondLst>
                            <p:childTnLst>
                              <p:par>
                                <p:cTn id="87" presetID="10" presetClass="entr" presetSubtype="0"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fade">
                                      <p:cBhvr>
                                        <p:cTn id="89" dur="500"/>
                                        <p:tgtEl>
                                          <p:spTgt spid="23"/>
                                        </p:tgtEl>
                                      </p:cBhvr>
                                    </p:animEffect>
                                  </p:childTnLst>
                                </p:cTn>
                              </p:par>
                            </p:childTnLst>
                          </p:cTn>
                        </p:par>
                        <p:par>
                          <p:cTn id="90" fill="hold">
                            <p:stCondLst>
                              <p:cond delay="10500"/>
                            </p:stCondLst>
                            <p:childTnLst>
                              <p:par>
                                <p:cTn id="91" presetID="10" presetClass="entr" presetSubtype="0" fill="hold" grpId="0" nodeType="afterEffect">
                                  <p:stCondLst>
                                    <p:cond delay="0"/>
                                  </p:stCondLst>
                                  <p:childTnLst>
                                    <p:set>
                                      <p:cBhvr>
                                        <p:cTn id="92" dur="1" fill="hold">
                                          <p:stCondLst>
                                            <p:cond delay="0"/>
                                          </p:stCondLst>
                                        </p:cTn>
                                        <p:tgtEl>
                                          <p:spTgt spid="19"/>
                                        </p:tgtEl>
                                        <p:attrNameLst>
                                          <p:attrName>style.visibility</p:attrName>
                                        </p:attrNameLst>
                                      </p:cBhvr>
                                      <p:to>
                                        <p:strVal val="visible"/>
                                      </p:to>
                                    </p:set>
                                    <p:animEffect transition="in" filter="fade">
                                      <p:cBhvr>
                                        <p:cTn id="93" dur="500"/>
                                        <p:tgtEl>
                                          <p:spTgt spid="19"/>
                                        </p:tgtEl>
                                      </p:cBhvr>
                                    </p:animEffect>
                                  </p:childTnLst>
                                </p:cTn>
                              </p:par>
                            </p:childTnLst>
                          </p:cTn>
                        </p:par>
                        <p:par>
                          <p:cTn id="94" fill="hold">
                            <p:stCondLst>
                              <p:cond delay="11000"/>
                            </p:stCondLst>
                            <p:childTnLst>
                              <p:par>
                                <p:cTn id="95" presetID="10" presetClass="entr" presetSubtype="0" fill="hold" grpId="0" nodeType="afterEffect">
                                  <p:stCondLst>
                                    <p:cond delay="0"/>
                                  </p:stCondLst>
                                  <p:childTnLst>
                                    <p:set>
                                      <p:cBhvr>
                                        <p:cTn id="96" dur="1" fill="hold">
                                          <p:stCondLst>
                                            <p:cond delay="0"/>
                                          </p:stCondLst>
                                        </p:cTn>
                                        <p:tgtEl>
                                          <p:spTgt spid="11"/>
                                        </p:tgtEl>
                                        <p:attrNameLst>
                                          <p:attrName>style.visibility</p:attrName>
                                        </p:attrNameLst>
                                      </p:cBhvr>
                                      <p:to>
                                        <p:strVal val="visible"/>
                                      </p:to>
                                    </p:set>
                                    <p:animEffect transition="in" filter="fade">
                                      <p:cBhvr>
                                        <p:cTn id="97" dur="500"/>
                                        <p:tgtEl>
                                          <p:spTgt spid="11"/>
                                        </p:tgtEl>
                                      </p:cBhvr>
                                    </p:animEffect>
                                  </p:childTnLst>
                                </p:cTn>
                              </p:par>
                            </p:childTnLst>
                          </p:cTn>
                        </p:par>
                        <p:par>
                          <p:cTn id="98" fill="hold">
                            <p:stCondLst>
                              <p:cond delay="11500"/>
                            </p:stCondLst>
                            <p:childTnLst>
                              <p:par>
                                <p:cTn id="99" presetID="10" presetClass="entr" presetSubtype="0" fill="hold" grpId="0" nodeType="afterEffect">
                                  <p:stCondLst>
                                    <p:cond delay="0"/>
                                  </p:stCondLst>
                                  <p:childTnLst>
                                    <p:set>
                                      <p:cBhvr>
                                        <p:cTn id="100" dur="1" fill="hold">
                                          <p:stCondLst>
                                            <p:cond delay="0"/>
                                          </p:stCondLst>
                                        </p:cTn>
                                        <p:tgtEl>
                                          <p:spTgt spid="17"/>
                                        </p:tgtEl>
                                        <p:attrNameLst>
                                          <p:attrName>style.visibility</p:attrName>
                                        </p:attrNameLst>
                                      </p:cBhvr>
                                      <p:to>
                                        <p:strVal val="visible"/>
                                      </p:to>
                                    </p:set>
                                    <p:animEffect transition="in" filter="fade">
                                      <p:cBhvr>
                                        <p:cTn id="101" dur="500"/>
                                        <p:tgtEl>
                                          <p:spTgt spid="17"/>
                                        </p:tgtEl>
                                      </p:cBhvr>
                                    </p:animEffect>
                                  </p:childTnLst>
                                </p:cTn>
                              </p:par>
                            </p:childTnLst>
                          </p:cTn>
                        </p:par>
                        <p:par>
                          <p:cTn id="102" fill="hold">
                            <p:stCondLst>
                              <p:cond delay="12000"/>
                            </p:stCondLst>
                            <p:childTnLst>
                              <p:par>
                                <p:cTn id="103" presetID="10" presetClass="entr" presetSubtype="0" fill="hold" grpId="0" nodeType="afterEffect">
                                  <p:stCondLst>
                                    <p:cond delay="0"/>
                                  </p:stCondLst>
                                  <p:childTnLst>
                                    <p:set>
                                      <p:cBhvr>
                                        <p:cTn id="104" dur="1" fill="hold">
                                          <p:stCondLst>
                                            <p:cond delay="0"/>
                                          </p:stCondLst>
                                        </p:cTn>
                                        <p:tgtEl>
                                          <p:spTgt spid="15"/>
                                        </p:tgtEl>
                                        <p:attrNameLst>
                                          <p:attrName>style.visibility</p:attrName>
                                        </p:attrNameLst>
                                      </p:cBhvr>
                                      <p:to>
                                        <p:strVal val="visible"/>
                                      </p:to>
                                    </p:set>
                                    <p:animEffect transition="in" filter="fade">
                                      <p:cBhvr>
                                        <p:cTn id="105" dur="500"/>
                                        <p:tgtEl>
                                          <p:spTgt spid="15"/>
                                        </p:tgtEl>
                                      </p:cBhvr>
                                    </p:animEffec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grpId="0" nodeType="clickEffect">
                                  <p:stCondLst>
                                    <p:cond delay="0"/>
                                  </p:stCondLst>
                                  <p:childTnLst>
                                    <p:set>
                                      <p:cBhvr>
                                        <p:cTn id="10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grpId="0" nodeType="clickEffect">
                                  <p:stCondLst>
                                    <p:cond delay="0"/>
                                  </p:stCondLst>
                                  <p:childTnLst>
                                    <p:set>
                                      <p:cBhvr>
                                        <p:cTn id="11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228600" y="3602524"/>
            <a:ext cx="8915400" cy="3026876"/>
          </a:xfrm>
        </p:spPr>
        <p:txBody>
          <a:bodyPr/>
          <a:lstStyle/>
          <a:p>
            <a:r>
              <a:rPr lang="en-GB" dirty="0" smtClean="0"/>
              <a:t>Which is more likely as time goes by:</a:t>
            </a:r>
          </a:p>
          <a:p>
            <a:pPr lvl="1"/>
            <a:r>
              <a:rPr lang="en-GB" dirty="0" smtClean="0"/>
              <a:t>Low </a:t>
            </a:r>
            <a:r>
              <a:rPr lang="en-GB" dirty="0"/>
              <a:t>e</a:t>
            </a:r>
            <a:r>
              <a:rPr lang="en-GB" dirty="0" smtClean="0"/>
              <a:t>ntropy to high entropy (</a:t>
            </a:r>
            <a:r>
              <a:rPr lang="en-GB" dirty="0" err="1" smtClean="0"/>
              <a:t>d</a:t>
            </a:r>
            <a:r>
              <a:rPr lang="en-GB" i="1" dirty="0" err="1" smtClean="0"/>
              <a:t>S</a:t>
            </a:r>
            <a:r>
              <a:rPr lang="en-GB" dirty="0" smtClean="0"/>
              <a:t> &gt; 0)?</a:t>
            </a:r>
          </a:p>
          <a:p>
            <a:pPr lvl="1"/>
            <a:r>
              <a:rPr lang="en-GB" dirty="0" smtClean="0"/>
              <a:t>High entropy to low entropy (</a:t>
            </a:r>
            <a:r>
              <a:rPr lang="en-GB" dirty="0" err="1"/>
              <a:t>d</a:t>
            </a:r>
            <a:r>
              <a:rPr lang="en-GB" i="1" dirty="0" err="1"/>
              <a:t>S</a:t>
            </a:r>
            <a:r>
              <a:rPr lang="en-GB" dirty="0"/>
              <a:t> </a:t>
            </a:r>
            <a:r>
              <a:rPr lang="en-GB" dirty="0" smtClean="0"/>
              <a:t>&lt; 0</a:t>
            </a:r>
            <a:r>
              <a:rPr lang="en-GB" dirty="0"/>
              <a:t>)?</a:t>
            </a:r>
          </a:p>
        </p:txBody>
      </p:sp>
      <p:grpSp>
        <p:nvGrpSpPr>
          <p:cNvPr id="32" name="Group 31"/>
          <p:cNvGrpSpPr/>
          <p:nvPr/>
        </p:nvGrpSpPr>
        <p:grpSpPr>
          <a:xfrm>
            <a:off x="164919" y="1680209"/>
            <a:ext cx="4320540" cy="1080135"/>
            <a:chOff x="2051685" y="1628775"/>
            <a:chExt cx="4320540" cy="1080135"/>
          </a:xfrm>
        </p:grpSpPr>
        <p:sp>
          <p:nvSpPr>
            <p:cNvPr id="4" name="Oval 3"/>
            <p:cNvSpPr/>
            <p:nvPr/>
          </p:nvSpPr>
          <p:spPr bwMode="auto">
            <a:xfrm>
              <a:off x="2771775" y="198882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5" name="Oval 4"/>
            <p:cNvSpPr/>
            <p:nvPr/>
          </p:nvSpPr>
          <p:spPr bwMode="auto">
            <a:xfrm>
              <a:off x="5246504" y="201039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6" name="Oval 5"/>
            <p:cNvSpPr/>
            <p:nvPr/>
          </p:nvSpPr>
          <p:spPr bwMode="auto">
            <a:xfrm>
              <a:off x="4719817" y="2504591"/>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7" name="Oval 6"/>
            <p:cNvSpPr/>
            <p:nvPr/>
          </p:nvSpPr>
          <p:spPr bwMode="auto">
            <a:xfrm>
              <a:off x="5667765" y="1959752"/>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8" name="Oval 7"/>
            <p:cNvSpPr/>
            <p:nvPr/>
          </p:nvSpPr>
          <p:spPr bwMode="auto">
            <a:xfrm>
              <a:off x="6078347" y="229362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9" name="Oval 8"/>
            <p:cNvSpPr/>
            <p:nvPr/>
          </p:nvSpPr>
          <p:spPr bwMode="auto">
            <a:xfrm>
              <a:off x="5019537" y="179152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0" name="Oval 9"/>
            <p:cNvSpPr/>
            <p:nvPr/>
          </p:nvSpPr>
          <p:spPr bwMode="auto">
            <a:xfrm>
              <a:off x="4425821" y="2154823"/>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1" name="Oval 10"/>
            <p:cNvSpPr/>
            <p:nvPr/>
          </p:nvSpPr>
          <p:spPr bwMode="auto">
            <a:xfrm>
              <a:off x="5939867" y="2462994"/>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2" name="Oval 11"/>
            <p:cNvSpPr/>
            <p:nvPr/>
          </p:nvSpPr>
          <p:spPr bwMode="auto">
            <a:xfrm>
              <a:off x="4481880" y="247095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3" name="Oval 12"/>
            <p:cNvSpPr/>
            <p:nvPr/>
          </p:nvSpPr>
          <p:spPr bwMode="auto">
            <a:xfrm>
              <a:off x="4863192" y="188347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4" name="Oval 13"/>
            <p:cNvSpPr/>
            <p:nvPr/>
          </p:nvSpPr>
          <p:spPr bwMode="auto">
            <a:xfrm>
              <a:off x="4740341" y="2236002"/>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5" name="Oval 14"/>
            <p:cNvSpPr/>
            <p:nvPr/>
          </p:nvSpPr>
          <p:spPr bwMode="auto">
            <a:xfrm>
              <a:off x="5203336" y="2303571"/>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6" name="Oval 15"/>
            <p:cNvSpPr/>
            <p:nvPr/>
          </p:nvSpPr>
          <p:spPr bwMode="auto">
            <a:xfrm>
              <a:off x="4614300" y="1913083"/>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7" name="Oval 16"/>
            <p:cNvSpPr/>
            <p:nvPr/>
          </p:nvSpPr>
          <p:spPr bwMode="auto">
            <a:xfrm>
              <a:off x="5425245" y="2482097"/>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8" name="Oval 17"/>
            <p:cNvSpPr/>
            <p:nvPr/>
          </p:nvSpPr>
          <p:spPr bwMode="auto">
            <a:xfrm>
              <a:off x="5013128" y="2433034"/>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19" name="Oval 18"/>
            <p:cNvSpPr/>
            <p:nvPr/>
          </p:nvSpPr>
          <p:spPr bwMode="auto">
            <a:xfrm>
              <a:off x="4977375" y="2112277"/>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0" name="Oval 19"/>
            <p:cNvSpPr/>
            <p:nvPr/>
          </p:nvSpPr>
          <p:spPr bwMode="auto">
            <a:xfrm>
              <a:off x="5739765" y="2224814"/>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1" name="Oval 20"/>
            <p:cNvSpPr/>
            <p:nvPr/>
          </p:nvSpPr>
          <p:spPr bwMode="auto">
            <a:xfrm>
              <a:off x="6002732" y="2076277"/>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2" name="Oval 21"/>
            <p:cNvSpPr/>
            <p:nvPr/>
          </p:nvSpPr>
          <p:spPr bwMode="auto">
            <a:xfrm>
              <a:off x="5255952" y="176669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3" name="Oval 22"/>
            <p:cNvSpPr/>
            <p:nvPr/>
          </p:nvSpPr>
          <p:spPr bwMode="auto">
            <a:xfrm>
              <a:off x="5503895" y="1923752"/>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4" name="Oval 23"/>
            <p:cNvSpPr/>
            <p:nvPr/>
          </p:nvSpPr>
          <p:spPr bwMode="auto">
            <a:xfrm>
              <a:off x="5775765" y="176669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5" name="Oval 24"/>
            <p:cNvSpPr/>
            <p:nvPr/>
          </p:nvSpPr>
          <p:spPr bwMode="auto">
            <a:xfrm>
              <a:off x="6012180" y="181546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6" name="Oval 25"/>
            <p:cNvSpPr/>
            <p:nvPr/>
          </p:nvSpPr>
          <p:spPr bwMode="auto">
            <a:xfrm>
              <a:off x="5575895" y="2336663"/>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27" name="Oval 26"/>
            <p:cNvSpPr/>
            <p:nvPr/>
          </p:nvSpPr>
          <p:spPr bwMode="auto">
            <a:xfrm>
              <a:off x="4331775" y="174346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grpSp>
          <p:nvGrpSpPr>
            <p:cNvPr id="28" name="Group 27"/>
            <p:cNvGrpSpPr/>
            <p:nvPr/>
          </p:nvGrpSpPr>
          <p:grpSpPr>
            <a:xfrm>
              <a:off x="2051685" y="1628775"/>
              <a:ext cx="4320540" cy="1080135"/>
              <a:chOff x="2051685" y="1628775"/>
              <a:chExt cx="4320540" cy="1080135"/>
            </a:xfrm>
          </p:grpSpPr>
          <p:sp>
            <p:nvSpPr>
              <p:cNvPr id="29" name="Rectangle 28"/>
              <p:cNvSpPr/>
              <p:nvPr/>
            </p:nvSpPr>
            <p:spPr bwMode="auto">
              <a:xfrm>
                <a:off x="2051685" y="1628775"/>
                <a:ext cx="4320540" cy="1080135"/>
              </a:xfrm>
              <a:prstGeom prst="rect">
                <a:avLst/>
              </a:prstGeom>
              <a:noFill/>
              <a:ln w="38100"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cxnSp>
            <p:nvCxnSpPr>
              <p:cNvPr id="30" name="Straight Connector 29"/>
              <p:cNvCxnSpPr/>
              <p:nvPr/>
            </p:nvCxnSpPr>
            <p:spPr bwMode="auto">
              <a:xfrm>
                <a:off x="4211955" y="1628775"/>
                <a:ext cx="0" cy="491831"/>
              </a:xfrm>
              <a:prstGeom prst="line">
                <a:avLst/>
              </a:prstGeom>
              <a:noFill/>
              <a:ln w="38100" cap="flat" cmpd="sng" algn="ctr">
                <a:solidFill>
                  <a:schemeClr val="accent5">
                    <a:lumMod val="75000"/>
                  </a:schemeClr>
                </a:solidFill>
                <a:prstDash val="solid"/>
                <a:round/>
                <a:headEnd type="none" w="med" len="med"/>
                <a:tailEnd type="none" w="med" len="med"/>
              </a:ln>
              <a:effectLst/>
            </p:spPr>
          </p:cxnSp>
          <p:cxnSp>
            <p:nvCxnSpPr>
              <p:cNvPr id="31" name="Straight Connector 30"/>
              <p:cNvCxnSpPr/>
              <p:nvPr/>
            </p:nvCxnSpPr>
            <p:spPr bwMode="auto">
              <a:xfrm>
                <a:off x="4211955" y="2217079"/>
                <a:ext cx="0" cy="491831"/>
              </a:xfrm>
              <a:prstGeom prst="line">
                <a:avLst/>
              </a:prstGeom>
              <a:noFill/>
              <a:ln w="38100" cap="flat" cmpd="sng" algn="ctr">
                <a:solidFill>
                  <a:schemeClr val="accent5">
                    <a:lumMod val="75000"/>
                  </a:schemeClr>
                </a:solidFill>
                <a:prstDash val="solid"/>
                <a:round/>
                <a:headEnd type="none" w="med" len="med"/>
                <a:tailEnd type="none" w="med" len="med"/>
              </a:ln>
              <a:effectLst/>
            </p:spPr>
          </p:cxnSp>
        </p:grpSp>
      </p:grpSp>
      <p:grpSp>
        <p:nvGrpSpPr>
          <p:cNvPr id="61" name="Group 60"/>
          <p:cNvGrpSpPr/>
          <p:nvPr/>
        </p:nvGrpSpPr>
        <p:grpSpPr>
          <a:xfrm>
            <a:off x="4714486" y="1680208"/>
            <a:ext cx="4320540" cy="1080135"/>
            <a:chOff x="3332678" y="2976908"/>
            <a:chExt cx="4320540" cy="1080135"/>
          </a:xfrm>
        </p:grpSpPr>
        <p:grpSp>
          <p:nvGrpSpPr>
            <p:cNvPr id="33" name="Group 32"/>
            <p:cNvGrpSpPr/>
            <p:nvPr/>
          </p:nvGrpSpPr>
          <p:grpSpPr>
            <a:xfrm>
              <a:off x="3332678" y="2976908"/>
              <a:ext cx="4320540" cy="1080135"/>
              <a:chOff x="2051685" y="1628775"/>
              <a:chExt cx="4320540" cy="1080135"/>
            </a:xfrm>
          </p:grpSpPr>
          <p:sp>
            <p:nvSpPr>
              <p:cNvPr id="34" name="Rectangle 33"/>
              <p:cNvSpPr/>
              <p:nvPr/>
            </p:nvSpPr>
            <p:spPr bwMode="auto">
              <a:xfrm>
                <a:off x="2051685" y="1628775"/>
                <a:ext cx="4320540" cy="1080135"/>
              </a:xfrm>
              <a:prstGeom prst="rect">
                <a:avLst/>
              </a:prstGeom>
              <a:noFill/>
              <a:ln w="38100"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cxnSp>
            <p:nvCxnSpPr>
              <p:cNvPr id="35" name="Straight Connector 34"/>
              <p:cNvCxnSpPr/>
              <p:nvPr/>
            </p:nvCxnSpPr>
            <p:spPr bwMode="auto">
              <a:xfrm>
                <a:off x="4211955" y="1628775"/>
                <a:ext cx="0" cy="491831"/>
              </a:xfrm>
              <a:prstGeom prst="line">
                <a:avLst/>
              </a:prstGeom>
              <a:noFill/>
              <a:ln w="38100" cap="flat" cmpd="sng" algn="ctr">
                <a:solidFill>
                  <a:schemeClr val="accent5">
                    <a:lumMod val="75000"/>
                  </a:schemeClr>
                </a:solidFill>
                <a:prstDash val="solid"/>
                <a:round/>
                <a:headEnd type="none" w="med" len="med"/>
                <a:tailEnd type="none" w="med" len="med"/>
              </a:ln>
              <a:effectLst/>
            </p:spPr>
          </p:cxnSp>
          <p:cxnSp>
            <p:nvCxnSpPr>
              <p:cNvPr id="36" name="Straight Connector 35"/>
              <p:cNvCxnSpPr/>
              <p:nvPr/>
            </p:nvCxnSpPr>
            <p:spPr bwMode="auto">
              <a:xfrm>
                <a:off x="4211955" y="2217079"/>
                <a:ext cx="0" cy="491831"/>
              </a:xfrm>
              <a:prstGeom prst="line">
                <a:avLst/>
              </a:prstGeom>
              <a:noFill/>
              <a:ln w="38100" cap="flat" cmpd="sng" algn="ctr">
                <a:solidFill>
                  <a:schemeClr val="accent5">
                    <a:lumMod val="75000"/>
                  </a:schemeClr>
                </a:solidFill>
                <a:prstDash val="solid"/>
                <a:round/>
                <a:headEnd type="none" w="med" len="med"/>
                <a:tailEnd type="none" w="med" len="med"/>
              </a:ln>
              <a:effectLst/>
            </p:spPr>
          </p:cxnSp>
        </p:grpSp>
        <p:sp>
          <p:nvSpPr>
            <p:cNvPr id="37" name="Oval 36"/>
            <p:cNvSpPr/>
            <p:nvPr/>
          </p:nvSpPr>
          <p:spPr bwMode="auto">
            <a:xfrm>
              <a:off x="4052768" y="3336953"/>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38" name="Oval 37"/>
            <p:cNvSpPr/>
            <p:nvPr/>
          </p:nvSpPr>
          <p:spPr bwMode="auto">
            <a:xfrm>
              <a:off x="4501568" y="3739127"/>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39" name="Oval 38"/>
            <p:cNvSpPr/>
            <p:nvPr/>
          </p:nvSpPr>
          <p:spPr bwMode="auto">
            <a:xfrm>
              <a:off x="3567425" y="3460410"/>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40" name="Oval 39"/>
            <p:cNvSpPr/>
            <p:nvPr/>
          </p:nvSpPr>
          <p:spPr bwMode="auto">
            <a:xfrm>
              <a:off x="4605475" y="3271885"/>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41" name="Oval 40"/>
            <p:cNvSpPr/>
            <p:nvPr/>
          </p:nvSpPr>
          <p:spPr bwMode="auto">
            <a:xfrm>
              <a:off x="7359340" y="3641753"/>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42" name="Oval 41"/>
            <p:cNvSpPr/>
            <p:nvPr/>
          </p:nvSpPr>
          <p:spPr bwMode="auto">
            <a:xfrm>
              <a:off x="6300530" y="3139653"/>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43" name="Oval 42"/>
            <p:cNvSpPr/>
            <p:nvPr/>
          </p:nvSpPr>
          <p:spPr bwMode="auto">
            <a:xfrm>
              <a:off x="5706814" y="350295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44" name="Oval 43"/>
            <p:cNvSpPr/>
            <p:nvPr/>
          </p:nvSpPr>
          <p:spPr bwMode="auto">
            <a:xfrm>
              <a:off x="6994786" y="3738014"/>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45" name="Oval 44"/>
            <p:cNvSpPr/>
            <p:nvPr/>
          </p:nvSpPr>
          <p:spPr bwMode="auto">
            <a:xfrm>
              <a:off x="5762873" y="3819089"/>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46" name="Oval 45"/>
            <p:cNvSpPr/>
            <p:nvPr/>
          </p:nvSpPr>
          <p:spPr bwMode="auto">
            <a:xfrm>
              <a:off x="4386655" y="3127599"/>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47" name="Oval 46"/>
            <p:cNvSpPr/>
            <p:nvPr/>
          </p:nvSpPr>
          <p:spPr bwMode="auto">
            <a:xfrm>
              <a:off x="4755560" y="3488038"/>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48" name="Oval 47"/>
            <p:cNvSpPr/>
            <p:nvPr/>
          </p:nvSpPr>
          <p:spPr bwMode="auto">
            <a:xfrm>
              <a:off x="6501083" y="3563213"/>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49" name="Oval 48"/>
            <p:cNvSpPr/>
            <p:nvPr/>
          </p:nvSpPr>
          <p:spPr bwMode="auto">
            <a:xfrm>
              <a:off x="3620724" y="3163599"/>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50" name="Oval 49"/>
            <p:cNvSpPr/>
            <p:nvPr/>
          </p:nvSpPr>
          <p:spPr bwMode="auto">
            <a:xfrm>
              <a:off x="5131193" y="3759282"/>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51" name="Oval 50"/>
            <p:cNvSpPr/>
            <p:nvPr/>
          </p:nvSpPr>
          <p:spPr bwMode="auto">
            <a:xfrm>
              <a:off x="6100388" y="3747089"/>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52" name="Oval 51"/>
            <p:cNvSpPr/>
            <p:nvPr/>
          </p:nvSpPr>
          <p:spPr bwMode="auto">
            <a:xfrm>
              <a:off x="6100388" y="3370329"/>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53" name="Oval 52"/>
            <p:cNvSpPr/>
            <p:nvPr/>
          </p:nvSpPr>
          <p:spPr bwMode="auto">
            <a:xfrm>
              <a:off x="3741238" y="375679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54" name="Oval 53"/>
            <p:cNvSpPr/>
            <p:nvPr/>
          </p:nvSpPr>
          <p:spPr bwMode="auto">
            <a:xfrm>
              <a:off x="7323340" y="3336953"/>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55" name="Oval 54"/>
            <p:cNvSpPr/>
            <p:nvPr/>
          </p:nvSpPr>
          <p:spPr bwMode="auto">
            <a:xfrm>
              <a:off x="4960627" y="3184377"/>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56" name="Oval 55"/>
            <p:cNvSpPr/>
            <p:nvPr/>
          </p:nvSpPr>
          <p:spPr bwMode="auto">
            <a:xfrm>
              <a:off x="6866707" y="3502956"/>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57" name="Oval 56"/>
            <p:cNvSpPr/>
            <p:nvPr/>
          </p:nvSpPr>
          <p:spPr bwMode="auto">
            <a:xfrm>
              <a:off x="6902707" y="3230611"/>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58" name="Oval 57"/>
            <p:cNvSpPr/>
            <p:nvPr/>
          </p:nvSpPr>
          <p:spPr bwMode="auto">
            <a:xfrm>
              <a:off x="5099158" y="3444733"/>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59" name="Oval 58"/>
            <p:cNvSpPr/>
            <p:nvPr/>
          </p:nvSpPr>
          <p:spPr bwMode="auto">
            <a:xfrm>
              <a:off x="4304813" y="3605753"/>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60" name="Oval 59"/>
            <p:cNvSpPr/>
            <p:nvPr/>
          </p:nvSpPr>
          <p:spPr bwMode="auto">
            <a:xfrm>
              <a:off x="5612768" y="3091599"/>
              <a:ext cx="72000" cy="72000"/>
            </a:xfrm>
            <a:prstGeom prst="ellipse">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grpSp>
      <p:sp>
        <p:nvSpPr>
          <p:cNvPr id="62" name="TextBox 61"/>
          <p:cNvSpPr txBox="1"/>
          <p:nvPr/>
        </p:nvSpPr>
        <p:spPr>
          <a:xfrm>
            <a:off x="1199586" y="2800222"/>
            <a:ext cx="2241600" cy="523220"/>
          </a:xfrm>
          <a:prstGeom prst="rect">
            <a:avLst/>
          </a:prstGeom>
          <a:noFill/>
        </p:spPr>
        <p:txBody>
          <a:bodyPr wrap="square" rtlCol="0">
            <a:spAutoFit/>
          </a:bodyPr>
          <a:lstStyle/>
          <a:p>
            <a:r>
              <a:rPr lang="en-GB" sz="2800" dirty="0" smtClean="0">
                <a:solidFill>
                  <a:schemeClr val="tx1"/>
                </a:solidFill>
              </a:rPr>
              <a:t>Low Entropy</a:t>
            </a:r>
            <a:endParaRPr lang="en-GB" sz="2800" dirty="0">
              <a:solidFill>
                <a:schemeClr val="tx1"/>
              </a:solidFill>
            </a:endParaRPr>
          </a:p>
        </p:txBody>
      </p:sp>
      <p:sp>
        <p:nvSpPr>
          <p:cNvPr id="63" name="TextBox 62"/>
          <p:cNvSpPr txBox="1"/>
          <p:nvPr/>
        </p:nvSpPr>
        <p:spPr>
          <a:xfrm>
            <a:off x="5648604" y="2839122"/>
            <a:ext cx="2523846" cy="523220"/>
          </a:xfrm>
          <a:prstGeom prst="rect">
            <a:avLst/>
          </a:prstGeom>
          <a:noFill/>
        </p:spPr>
        <p:txBody>
          <a:bodyPr wrap="square" rtlCol="0">
            <a:spAutoFit/>
          </a:bodyPr>
          <a:lstStyle/>
          <a:p>
            <a:r>
              <a:rPr lang="en-GB" sz="2800" dirty="0" smtClean="0">
                <a:solidFill>
                  <a:schemeClr val="tx1"/>
                </a:solidFill>
              </a:rPr>
              <a:t>High Entropy</a:t>
            </a:r>
            <a:endParaRPr lang="en-GB" sz="2800" dirty="0">
              <a:solidFill>
                <a:schemeClr val="tx1"/>
              </a:solidFill>
            </a:endParaRPr>
          </a:p>
        </p:txBody>
      </p:sp>
    </p:spTree>
    <p:extLst>
      <p:ext uri="{BB962C8B-B14F-4D97-AF65-F5344CB8AC3E}">
        <p14:creationId xmlns:p14="http://schemas.microsoft.com/office/powerpoint/2010/main" val="332716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bother?</a:t>
            </a:r>
            <a:endParaRPr lang="en-GB" dirty="0"/>
          </a:p>
        </p:txBody>
      </p:sp>
      <p:sp>
        <p:nvSpPr>
          <p:cNvPr id="3" name="Content Placeholder 2"/>
          <p:cNvSpPr>
            <a:spLocks noGrp="1"/>
          </p:cNvSpPr>
          <p:nvPr>
            <p:ph idx="1"/>
          </p:nvPr>
        </p:nvSpPr>
        <p:spPr>
          <a:xfrm>
            <a:off x="228600" y="1524000"/>
            <a:ext cx="8663940" cy="5105400"/>
          </a:xfrm>
        </p:spPr>
        <p:txBody>
          <a:bodyPr/>
          <a:lstStyle/>
          <a:p>
            <a:r>
              <a:rPr lang="en-GB" dirty="0" smtClean="0"/>
              <a:t>These are not explicitly mentioned on the syllabus</a:t>
            </a:r>
          </a:p>
          <a:p>
            <a:r>
              <a:rPr lang="en-GB" dirty="0" smtClean="0"/>
              <a:t>Many people would regard this as an intellectual outrage</a:t>
            </a:r>
          </a:p>
          <a:p>
            <a:r>
              <a:rPr lang="en-GB" dirty="0"/>
              <a:t> </a:t>
            </a:r>
            <a:r>
              <a:rPr lang="en-GB" dirty="0" smtClean="0"/>
              <a:t>Also, many of you are going on to study subjects which will require anything from a general (</a:t>
            </a:r>
            <a:r>
              <a:rPr lang="en-GB" i="1" dirty="0" smtClean="0"/>
              <a:t>e.g.</a:t>
            </a:r>
            <a:r>
              <a:rPr lang="en-GB" dirty="0" smtClean="0"/>
              <a:t> Biochemistry) to a very detailed (</a:t>
            </a:r>
            <a:r>
              <a:rPr lang="en-GB" i="1" dirty="0" smtClean="0"/>
              <a:t>e.g.</a:t>
            </a:r>
            <a:r>
              <a:rPr lang="en-GB" dirty="0" smtClean="0"/>
              <a:t> Mechanical Engineering) understanding of them</a:t>
            </a:r>
            <a:endParaRPr lang="en-GB" dirty="0"/>
          </a:p>
          <a:p>
            <a:endParaRPr lang="en-GB" dirty="0"/>
          </a:p>
        </p:txBody>
      </p:sp>
    </p:spTree>
    <p:extLst>
      <p:ext uri="{BB962C8B-B14F-4D97-AF65-F5344CB8AC3E}">
        <p14:creationId xmlns:p14="http://schemas.microsoft.com/office/powerpoint/2010/main" val="8782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Energy changes result in a more disordered (higher entropy) state</a:t>
            </a:r>
          </a:p>
          <a:p>
            <a:pPr lvl="1"/>
            <a:r>
              <a:rPr lang="en-GB" dirty="0" smtClean="0"/>
              <a:t>Dropping an object onto a desk</a:t>
            </a:r>
          </a:p>
          <a:p>
            <a:pPr lvl="1"/>
            <a:r>
              <a:rPr lang="en-GB" dirty="0" smtClean="0"/>
              <a:t>A plate falling and smashing</a:t>
            </a:r>
          </a:p>
          <a:p>
            <a:r>
              <a:rPr lang="en-GB" dirty="0" err="1" smtClean="0"/>
              <a:t>dS</a:t>
            </a:r>
            <a:r>
              <a:rPr lang="en-GB" dirty="0" smtClean="0"/>
              <a:t> &gt; 0</a:t>
            </a:r>
          </a:p>
          <a:p>
            <a:r>
              <a:rPr lang="en-GB" dirty="0" smtClean="0"/>
              <a:t>2ThD means perpetual motion machines are impossible</a:t>
            </a:r>
          </a:p>
        </p:txBody>
      </p:sp>
    </p:spTree>
    <p:extLst>
      <p:ext uri="{BB962C8B-B14F-4D97-AF65-F5344CB8AC3E}">
        <p14:creationId xmlns:p14="http://schemas.microsoft.com/office/powerpoint/2010/main" val="2679498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Alternative statements of 2ThD</a:t>
            </a:r>
            <a:endParaRPr lang="en-GB" dirty="0"/>
          </a:p>
        </p:txBody>
      </p:sp>
      <p:sp>
        <p:nvSpPr>
          <p:cNvPr id="3" name="Content Placeholder 2"/>
          <p:cNvSpPr>
            <a:spLocks noGrp="1"/>
          </p:cNvSpPr>
          <p:nvPr>
            <p:ph idx="1"/>
          </p:nvPr>
        </p:nvSpPr>
        <p:spPr/>
        <p:txBody>
          <a:bodyPr/>
          <a:lstStyle/>
          <a:p>
            <a:r>
              <a:rPr lang="en-GB" dirty="0" smtClean="0"/>
              <a:t>Carnot (1850):</a:t>
            </a:r>
          </a:p>
          <a:p>
            <a:pPr lvl="1"/>
            <a:r>
              <a:rPr lang="en-GB" dirty="0"/>
              <a:t>Heat can never pass from a colder to a warmer body without some other change, connected therewith, occurring at the same </a:t>
            </a:r>
            <a:r>
              <a:rPr lang="en-GB" dirty="0" smtClean="0"/>
              <a:t>time</a:t>
            </a:r>
          </a:p>
          <a:p>
            <a:r>
              <a:rPr lang="en-GB" dirty="0" smtClean="0"/>
              <a:t>Although it doesn’t seem like it, this is an alternative statement of 2ThD</a:t>
            </a:r>
            <a:endParaRPr lang="en-GB" dirty="0"/>
          </a:p>
        </p:txBody>
      </p:sp>
    </p:spTree>
    <p:extLst>
      <p:ext uri="{BB962C8B-B14F-4D97-AF65-F5344CB8AC3E}">
        <p14:creationId xmlns:p14="http://schemas.microsoft.com/office/powerpoint/2010/main" val="2170052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2ThD and efficiency</a:t>
            </a:r>
            <a:endParaRPr lang="en-GB" dirty="0"/>
          </a:p>
        </p:txBody>
      </p:sp>
      <p:sp>
        <p:nvSpPr>
          <p:cNvPr id="3" name="Content Placeholder 2"/>
          <p:cNvSpPr>
            <a:spLocks noGrp="1"/>
          </p:cNvSpPr>
          <p:nvPr>
            <p:ph idx="1"/>
          </p:nvPr>
        </p:nvSpPr>
        <p:spPr/>
        <p:txBody>
          <a:bodyPr/>
          <a:lstStyle/>
          <a:p>
            <a:r>
              <a:rPr lang="en-GB" dirty="0" smtClean="0"/>
              <a:t>1ThD (conservation of energy) limits the efficiency of any device to ≤ 100%</a:t>
            </a:r>
          </a:p>
          <a:p>
            <a:r>
              <a:rPr lang="en-GB" dirty="0" smtClean="0"/>
              <a:t>2ThD gives a way of calculating the maximum thermal efficiency of any device</a:t>
            </a:r>
            <a:endParaRPr lang="en-GB" dirty="0"/>
          </a:p>
        </p:txBody>
      </p:sp>
    </p:spTree>
    <p:extLst>
      <p:ext uri="{BB962C8B-B14F-4D97-AF65-F5344CB8AC3E}">
        <p14:creationId xmlns:p14="http://schemas.microsoft.com/office/powerpoint/2010/main" val="2491376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2ThD and efficiency</a:t>
            </a:r>
          </a:p>
        </p:txBody>
      </p:sp>
      <p:sp>
        <p:nvSpPr>
          <p:cNvPr id="3" name="Content Placeholder 2"/>
          <p:cNvSpPr>
            <a:spLocks noGrp="1"/>
          </p:cNvSpPr>
          <p:nvPr>
            <p:ph idx="1"/>
          </p:nvPr>
        </p:nvSpPr>
        <p:spPr>
          <a:xfrm>
            <a:off x="228600" y="3812144"/>
            <a:ext cx="8915400" cy="2817255"/>
          </a:xfrm>
        </p:spPr>
        <p:txBody>
          <a:bodyPr/>
          <a:lstStyle/>
          <a:p>
            <a:r>
              <a:rPr lang="en-GB" sz="2800" dirty="0" smtClean="0"/>
              <a:t>Consider a hot reservoir (</a:t>
            </a:r>
            <a:r>
              <a:rPr lang="en-GB" sz="2800" i="1" dirty="0" smtClean="0"/>
              <a:t>e.g.</a:t>
            </a:r>
            <a:r>
              <a:rPr lang="en-GB" sz="2800" dirty="0" smtClean="0"/>
              <a:t> burning fuel) and a cold sink (</a:t>
            </a:r>
            <a:r>
              <a:rPr lang="en-GB" sz="2800" i="1" dirty="0" smtClean="0"/>
              <a:t>e.g. </a:t>
            </a:r>
            <a:r>
              <a:rPr lang="en-GB" sz="2800" dirty="0" smtClean="0"/>
              <a:t>the surroundings)</a:t>
            </a:r>
          </a:p>
          <a:p>
            <a:r>
              <a:rPr lang="en-GB" sz="2800" dirty="0" smtClean="0"/>
              <a:t>Heat Energy </a:t>
            </a:r>
            <a:r>
              <a:rPr lang="en-GB" sz="2800" i="1" dirty="0" smtClean="0"/>
              <a:t>Q</a:t>
            </a:r>
            <a:r>
              <a:rPr lang="en-GB" sz="2800" dirty="0" smtClean="0"/>
              <a:t> will transfer from </a:t>
            </a:r>
            <a:r>
              <a:rPr lang="en-GB" sz="2800" dirty="0" err="1" smtClean="0"/>
              <a:t>T</a:t>
            </a:r>
            <a:r>
              <a:rPr lang="en-GB" sz="2800" baseline="-25000" dirty="0" err="1" smtClean="0"/>
              <a:t>h</a:t>
            </a:r>
            <a:r>
              <a:rPr lang="en-GB" sz="2800" dirty="0" smtClean="0"/>
              <a:t> to </a:t>
            </a:r>
            <a:r>
              <a:rPr lang="en-GB" sz="2800" dirty="0" err="1" smtClean="0"/>
              <a:t>T</a:t>
            </a:r>
            <a:r>
              <a:rPr lang="en-GB" sz="2800" baseline="-25000" dirty="0" err="1" smtClean="0"/>
              <a:t>c</a:t>
            </a:r>
            <a:endParaRPr lang="en-GB" sz="2800" baseline="-25000" dirty="0" smtClean="0"/>
          </a:p>
          <a:p>
            <a:r>
              <a:rPr lang="en-GB" sz="2800" dirty="0" smtClean="0"/>
              <a:t>Useful work </a:t>
            </a:r>
            <a:r>
              <a:rPr lang="en-GB" sz="2800" i="1" dirty="0" smtClean="0"/>
              <a:t>W</a:t>
            </a:r>
            <a:r>
              <a:rPr lang="en-GB" sz="2800" dirty="0" smtClean="0"/>
              <a:t> can be extracted from </a:t>
            </a:r>
            <a:r>
              <a:rPr lang="en-GB" sz="2800" i="1" dirty="0" smtClean="0"/>
              <a:t>Q</a:t>
            </a:r>
            <a:r>
              <a:rPr lang="en-GB" sz="2800" dirty="0" smtClean="0"/>
              <a:t> by an engine as it does so</a:t>
            </a:r>
          </a:p>
          <a:p>
            <a:r>
              <a:rPr lang="en-GB" sz="2800" dirty="0" smtClean="0"/>
              <a:t>If you </a:t>
            </a:r>
            <a:r>
              <a:rPr lang="en-GB" sz="2800" u="sng" dirty="0" smtClean="0"/>
              <a:t>reverse</a:t>
            </a:r>
            <a:r>
              <a:rPr lang="en-GB" sz="2800" dirty="0" smtClean="0"/>
              <a:t> this engine, what does it become?</a:t>
            </a:r>
            <a:endParaRPr lang="en-GB" sz="2800" dirty="0"/>
          </a:p>
        </p:txBody>
      </p:sp>
      <p:sp>
        <p:nvSpPr>
          <p:cNvPr id="4" name="Rectangle 3"/>
          <p:cNvSpPr/>
          <p:nvPr/>
        </p:nvSpPr>
        <p:spPr bwMode="auto">
          <a:xfrm>
            <a:off x="2771775" y="1371600"/>
            <a:ext cx="1440180" cy="360045"/>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5" name="Rectangle 4"/>
          <p:cNvSpPr/>
          <p:nvPr/>
        </p:nvSpPr>
        <p:spPr bwMode="auto">
          <a:xfrm>
            <a:off x="2771775" y="3248976"/>
            <a:ext cx="1440180" cy="360045"/>
          </a:xfrm>
          <a:prstGeom prst="rect">
            <a:avLst/>
          </a:prstGeom>
          <a:solidFill>
            <a:srgbClr val="00B0F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6" name="TextBox 5"/>
          <p:cNvSpPr txBox="1"/>
          <p:nvPr/>
        </p:nvSpPr>
        <p:spPr>
          <a:xfrm>
            <a:off x="4211955" y="1251052"/>
            <a:ext cx="720090" cy="646331"/>
          </a:xfrm>
          <a:prstGeom prst="rect">
            <a:avLst/>
          </a:prstGeom>
          <a:noFill/>
        </p:spPr>
        <p:txBody>
          <a:bodyPr wrap="square" rtlCol="0">
            <a:spAutoFit/>
          </a:bodyPr>
          <a:lstStyle/>
          <a:p>
            <a:r>
              <a:rPr lang="en-GB" dirty="0" err="1" smtClean="0"/>
              <a:t>T</a:t>
            </a:r>
            <a:r>
              <a:rPr lang="en-GB" baseline="-25000" dirty="0" err="1" smtClean="0"/>
              <a:t>h</a:t>
            </a:r>
            <a:endParaRPr lang="en-GB" baseline="-25000" dirty="0"/>
          </a:p>
        </p:txBody>
      </p:sp>
      <p:sp>
        <p:nvSpPr>
          <p:cNvPr id="7" name="TextBox 6"/>
          <p:cNvSpPr txBox="1"/>
          <p:nvPr/>
        </p:nvSpPr>
        <p:spPr>
          <a:xfrm>
            <a:off x="4197531" y="3105832"/>
            <a:ext cx="720090" cy="646331"/>
          </a:xfrm>
          <a:prstGeom prst="rect">
            <a:avLst/>
          </a:prstGeom>
          <a:noFill/>
        </p:spPr>
        <p:txBody>
          <a:bodyPr wrap="square" rtlCol="0">
            <a:spAutoFit/>
          </a:bodyPr>
          <a:lstStyle/>
          <a:p>
            <a:r>
              <a:rPr lang="en-GB" dirty="0" err="1" smtClean="0"/>
              <a:t>T</a:t>
            </a:r>
            <a:r>
              <a:rPr lang="en-GB" baseline="-25000" dirty="0" err="1"/>
              <a:t>c</a:t>
            </a:r>
            <a:endParaRPr lang="en-GB" baseline="-25000" dirty="0"/>
          </a:p>
        </p:txBody>
      </p:sp>
      <p:cxnSp>
        <p:nvCxnSpPr>
          <p:cNvPr id="9" name="Straight Arrow Connector 8"/>
          <p:cNvCxnSpPr>
            <a:stCxn id="4" idx="2"/>
            <a:endCxn id="5" idx="0"/>
          </p:cNvCxnSpPr>
          <p:nvPr/>
        </p:nvCxnSpPr>
        <p:spPr bwMode="auto">
          <a:xfrm>
            <a:off x="3491865" y="1731645"/>
            <a:ext cx="0" cy="1517331"/>
          </a:xfrm>
          <a:prstGeom prst="straightConnector1">
            <a:avLst/>
          </a:prstGeom>
          <a:noFill/>
          <a:ln w="63500" cap="flat" cmpd="sng" algn="ctr">
            <a:solidFill>
              <a:srgbClr val="FFC000"/>
            </a:solidFill>
            <a:prstDash val="solid"/>
            <a:round/>
            <a:headEnd type="none" w="med" len="med"/>
            <a:tailEnd type="triangle"/>
          </a:ln>
          <a:effectLst/>
        </p:spPr>
      </p:cxnSp>
      <p:sp>
        <p:nvSpPr>
          <p:cNvPr id="10" name="TextBox 9"/>
          <p:cNvSpPr txBox="1"/>
          <p:nvPr/>
        </p:nvSpPr>
        <p:spPr>
          <a:xfrm>
            <a:off x="2945674" y="1657886"/>
            <a:ext cx="720090" cy="523220"/>
          </a:xfrm>
          <a:prstGeom prst="rect">
            <a:avLst/>
          </a:prstGeom>
          <a:noFill/>
        </p:spPr>
        <p:txBody>
          <a:bodyPr wrap="square" rtlCol="0">
            <a:spAutoFit/>
          </a:bodyPr>
          <a:lstStyle/>
          <a:p>
            <a:r>
              <a:rPr lang="en-GB" sz="2800" i="1" dirty="0"/>
              <a:t>Q</a:t>
            </a:r>
            <a:endParaRPr lang="en-GB" sz="2800" i="1" baseline="-25000" dirty="0"/>
          </a:p>
        </p:txBody>
      </p:sp>
      <p:sp>
        <p:nvSpPr>
          <p:cNvPr id="11" name="Oval 10"/>
          <p:cNvSpPr/>
          <p:nvPr/>
        </p:nvSpPr>
        <p:spPr bwMode="auto">
          <a:xfrm>
            <a:off x="3131865" y="2072957"/>
            <a:ext cx="720000" cy="720000"/>
          </a:xfrm>
          <a:prstGeom prst="ellipse">
            <a:avLst/>
          </a:prstGeom>
          <a:solidFill>
            <a:srgbClr val="00B05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cxnSp>
        <p:nvCxnSpPr>
          <p:cNvPr id="12" name="Straight Arrow Connector 11"/>
          <p:cNvCxnSpPr/>
          <p:nvPr/>
        </p:nvCxnSpPr>
        <p:spPr bwMode="auto">
          <a:xfrm>
            <a:off x="3851865" y="2430691"/>
            <a:ext cx="1076098" cy="2766"/>
          </a:xfrm>
          <a:prstGeom prst="straightConnector1">
            <a:avLst/>
          </a:prstGeom>
          <a:noFill/>
          <a:ln w="63500" cap="flat" cmpd="sng" algn="ctr">
            <a:solidFill>
              <a:srgbClr val="FFC000"/>
            </a:solidFill>
            <a:prstDash val="solid"/>
            <a:round/>
            <a:headEnd type="none" w="med" len="med"/>
            <a:tailEnd type="triangle"/>
          </a:ln>
          <a:effectLst/>
        </p:spPr>
      </p:cxnSp>
      <p:sp>
        <p:nvSpPr>
          <p:cNvPr id="14" name="TextBox 13"/>
          <p:cNvSpPr txBox="1"/>
          <p:nvPr/>
        </p:nvSpPr>
        <p:spPr>
          <a:xfrm>
            <a:off x="4932045" y="2168581"/>
            <a:ext cx="720090" cy="523220"/>
          </a:xfrm>
          <a:prstGeom prst="rect">
            <a:avLst/>
          </a:prstGeom>
          <a:noFill/>
        </p:spPr>
        <p:txBody>
          <a:bodyPr wrap="square" rtlCol="0">
            <a:spAutoFit/>
          </a:bodyPr>
          <a:lstStyle/>
          <a:p>
            <a:r>
              <a:rPr lang="en-GB" sz="2800" i="1" dirty="0" smtClean="0"/>
              <a:t>W</a:t>
            </a:r>
            <a:endParaRPr lang="en-GB" sz="2800" i="1" baseline="-25000" dirty="0"/>
          </a:p>
        </p:txBody>
      </p:sp>
      <p:sp>
        <p:nvSpPr>
          <p:cNvPr id="15" name="TextBox 14"/>
          <p:cNvSpPr txBox="1"/>
          <p:nvPr/>
        </p:nvSpPr>
        <p:spPr>
          <a:xfrm>
            <a:off x="2314120" y="2735015"/>
            <a:ext cx="1263107" cy="523220"/>
          </a:xfrm>
          <a:prstGeom prst="rect">
            <a:avLst/>
          </a:prstGeom>
          <a:noFill/>
        </p:spPr>
        <p:txBody>
          <a:bodyPr wrap="square" rtlCol="0">
            <a:spAutoFit/>
          </a:bodyPr>
          <a:lstStyle/>
          <a:p>
            <a:r>
              <a:rPr lang="en-GB" sz="2800" i="1" dirty="0" smtClean="0"/>
              <a:t>Q - W</a:t>
            </a:r>
            <a:endParaRPr lang="en-GB" sz="2800" i="1" baseline="-25000" dirty="0"/>
          </a:p>
        </p:txBody>
      </p:sp>
    </p:spTree>
    <p:extLst>
      <p:ext uri="{BB962C8B-B14F-4D97-AF65-F5344CB8AC3E}">
        <p14:creationId xmlns:p14="http://schemas.microsoft.com/office/powerpoint/2010/main" val="737895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childTnLst>
                          </p:cTn>
                        </p:par>
                        <p:par>
                          <p:cTn id="25" fill="hold">
                            <p:stCondLst>
                              <p:cond delay="0"/>
                            </p:stCondLst>
                            <p:childTnLst>
                              <p:par>
                                <p:cTn id="26" presetID="10" presetClass="entr" presetSubtype="0" fill="hold" nodeType="after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childTnLst>
                                </p:cTn>
                              </p:par>
                            </p:childTnLst>
                          </p:cTn>
                        </p:par>
                        <p:par>
                          <p:cTn id="36" fill="hold">
                            <p:stCondLst>
                              <p:cond delay="0"/>
                            </p:stCondLst>
                            <p:childTnLst>
                              <p:par>
                                <p:cTn id="37" presetID="10" presetClass="entr" presetSubtype="0"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childTnLst>
                          </p:cTn>
                        </p:par>
                        <p:par>
                          <p:cTn id="40" fill="hold">
                            <p:stCondLst>
                              <p:cond delay="500"/>
                            </p:stCondLst>
                            <p:childTnLst>
                              <p:par>
                                <p:cTn id="41" presetID="10" presetClass="entr" presetSubtype="0" fill="hold"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500"/>
                                        <p:tgtEl>
                                          <p:spTgt spid="12"/>
                                        </p:tgtEl>
                                      </p:cBhvr>
                                    </p:animEffect>
                                  </p:childTnLst>
                                </p:cTn>
                              </p:par>
                            </p:childTnLst>
                          </p:cTn>
                        </p:par>
                        <p:par>
                          <p:cTn id="44" fill="hold">
                            <p:stCondLst>
                              <p:cond delay="1000"/>
                            </p:stCondLst>
                            <p:childTnLst>
                              <p:par>
                                <p:cTn id="45" presetID="10" presetClass="entr" presetSubtype="0"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500"/>
                                        <p:tgtEl>
                                          <p:spTgt spid="14"/>
                                        </p:tgtEl>
                                      </p:cBhvr>
                                    </p:animEffect>
                                  </p:childTnLst>
                                </p:cTn>
                              </p:par>
                            </p:childTnLst>
                          </p:cTn>
                        </p:par>
                        <p:par>
                          <p:cTn id="48" fill="hold">
                            <p:stCondLst>
                              <p:cond delay="1500"/>
                            </p:stCondLst>
                            <p:childTnLst>
                              <p:par>
                                <p:cTn id="49" presetID="10" presetClass="entr" presetSubtype="0"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fade">
                                      <p:cBhvr>
                                        <p:cTn id="51" dur="500"/>
                                        <p:tgtEl>
                                          <p:spTgt spid="15"/>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p:bldP spid="7" grpId="0"/>
      <p:bldP spid="10" grpId="0"/>
      <p:bldP spid="11" grpId="0" animBg="1"/>
      <p:bldP spid="14" grpId="0"/>
      <p:bldP spid="1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2ThD and efficiency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3895307"/>
                <a:ext cx="8915400" cy="2734092"/>
              </a:xfrm>
            </p:spPr>
            <p:txBody>
              <a:bodyPr/>
              <a:lstStyle/>
              <a:p>
                <a:r>
                  <a:rPr lang="en-GB" sz="2800" dirty="0" smtClean="0"/>
                  <a:t>2ThD can be used to prove that</a:t>
                </a:r>
              </a:p>
              <a:p>
                <a:pPr marL="0" indent="0">
                  <a:buNone/>
                </a:pPr>
                <a14:m>
                  <m:oMathPara xmlns:m="http://schemas.openxmlformats.org/officeDocument/2006/math">
                    <m:oMathParaPr>
                      <m:jc m:val="center"/>
                    </m:oMathParaPr>
                    <m:oMath xmlns:m="http://schemas.openxmlformats.org/officeDocument/2006/math">
                      <m:r>
                        <m:rPr>
                          <m:nor/>
                        </m:rPr>
                        <a:rPr lang="en-GB" b="1" i="0" smtClean="0">
                          <a:solidFill>
                            <a:srgbClr val="FF0000"/>
                          </a:solidFill>
                          <a:latin typeface="Cambria Math" panose="02040503050406030204" pitchFamily="18" charset="0"/>
                        </a:rPr>
                        <m:t>Maximum</m:t>
                      </m:r>
                      <m:r>
                        <m:rPr>
                          <m:nor/>
                        </m:rPr>
                        <a:rPr lang="en-GB" b="1" i="0" smtClean="0">
                          <a:solidFill>
                            <a:srgbClr val="FF0000"/>
                          </a:solidFill>
                          <a:latin typeface="Cambria Math" panose="02040503050406030204" pitchFamily="18" charset="0"/>
                        </a:rPr>
                        <m:t> </m:t>
                      </m:r>
                      <m:r>
                        <m:rPr>
                          <m:nor/>
                        </m:rPr>
                        <a:rPr lang="en-GB" b="1" i="0" smtClean="0">
                          <a:solidFill>
                            <a:srgbClr val="FF0000"/>
                          </a:solidFill>
                          <a:latin typeface="Cambria Math" panose="02040503050406030204" pitchFamily="18" charset="0"/>
                        </a:rPr>
                        <m:t>theoretical</m:t>
                      </m:r>
                      <m:r>
                        <m:rPr>
                          <m:nor/>
                        </m:rPr>
                        <a:rPr lang="en-GB" b="1" i="0" smtClean="0">
                          <a:solidFill>
                            <a:srgbClr val="FF0000"/>
                          </a:solidFill>
                          <a:latin typeface="Cambria Math" panose="02040503050406030204" pitchFamily="18" charset="0"/>
                        </a:rPr>
                        <m:t> </m:t>
                      </m:r>
                      <m:r>
                        <m:rPr>
                          <m:nor/>
                        </m:rPr>
                        <a:rPr lang="en-GB" b="1" i="0" smtClean="0">
                          <a:solidFill>
                            <a:srgbClr val="FF0000"/>
                          </a:solidFill>
                          <a:latin typeface="Cambria Math" panose="02040503050406030204" pitchFamily="18" charset="0"/>
                        </a:rPr>
                        <m:t>efficiency</m:t>
                      </m:r>
                      <m:r>
                        <a:rPr lang="en-GB" b="1" i="1" smtClean="0">
                          <a:solidFill>
                            <a:srgbClr val="FF0000"/>
                          </a:solidFill>
                          <a:latin typeface="Cambria Math" panose="02040503050406030204" pitchFamily="18" charset="0"/>
                        </a:rPr>
                        <m:t>=</m:t>
                      </m:r>
                      <m:r>
                        <a:rPr lang="en-GB" b="1" i="1" smtClean="0">
                          <a:solidFill>
                            <a:srgbClr val="FF0000"/>
                          </a:solidFill>
                          <a:latin typeface="Cambria Math" panose="02040503050406030204" pitchFamily="18" charset="0"/>
                        </a:rPr>
                        <m:t>𝟏</m:t>
                      </m:r>
                      <m:r>
                        <a:rPr lang="en-GB" b="1" i="1" smtClean="0">
                          <a:solidFill>
                            <a:srgbClr val="FF0000"/>
                          </a:solidFill>
                          <a:latin typeface="Cambria Math" panose="02040503050406030204" pitchFamily="18" charset="0"/>
                        </a:rPr>
                        <m:t>−</m:t>
                      </m:r>
                      <m:f>
                        <m:fPr>
                          <m:ctrlPr>
                            <a:rPr lang="en-GB" b="1" i="1" smtClean="0">
                              <a:solidFill>
                                <a:srgbClr val="FF0000"/>
                              </a:solidFill>
                              <a:latin typeface="Cambria Math" panose="02040503050406030204" pitchFamily="18" charset="0"/>
                            </a:rPr>
                          </m:ctrlPr>
                        </m:fPr>
                        <m:num>
                          <m:sSub>
                            <m:sSubPr>
                              <m:ctrlPr>
                                <a:rPr lang="en-GB" b="1" i="1" smtClean="0">
                                  <a:solidFill>
                                    <a:srgbClr val="FF0000"/>
                                  </a:solidFill>
                                  <a:latin typeface="Cambria Math" panose="02040503050406030204" pitchFamily="18" charset="0"/>
                                </a:rPr>
                              </m:ctrlPr>
                            </m:sSubPr>
                            <m:e>
                              <m:r>
                                <a:rPr lang="en-GB" b="1" i="1" smtClean="0">
                                  <a:solidFill>
                                    <a:srgbClr val="FF0000"/>
                                  </a:solidFill>
                                  <a:latin typeface="Cambria Math" panose="02040503050406030204" pitchFamily="18" charset="0"/>
                                </a:rPr>
                                <m:t>𝑻</m:t>
                              </m:r>
                            </m:e>
                            <m:sub>
                              <m:r>
                                <a:rPr lang="en-GB" b="1" i="1" smtClean="0">
                                  <a:solidFill>
                                    <a:srgbClr val="FF0000"/>
                                  </a:solidFill>
                                  <a:latin typeface="Cambria Math" panose="02040503050406030204" pitchFamily="18" charset="0"/>
                                </a:rPr>
                                <m:t>𝒄</m:t>
                              </m:r>
                            </m:sub>
                          </m:sSub>
                        </m:num>
                        <m:den>
                          <m:sSub>
                            <m:sSubPr>
                              <m:ctrlPr>
                                <a:rPr lang="en-GB" b="1" i="1" smtClean="0">
                                  <a:solidFill>
                                    <a:srgbClr val="FF0000"/>
                                  </a:solidFill>
                                  <a:latin typeface="Cambria Math" panose="02040503050406030204" pitchFamily="18" charset="0"/>
                                </a:rPr>
                              </m:ctrlPr>
                            </m:sSubPr>
                            <m:e>
                              <m:r>
                                <a:rPr lang="en-GB" b="1" i="1" smtClean="0">
                                  <a:solidFill>
                                    <a:srgbClr val="FF0000"/>
                                  </a:solidFill>
                                  <a:latin typeface="Cambria Math" panose="02040503050406030204" pitchFamily="18" charset="0"/>
                                </a:rPr>
                                <m:t>𝑻</m:t>
                              </m:r>
                            </m:e>
                            <m:sub>
                              <m:r>
                                <a:rPr lang="en-GB" b="1" i="1" smtClean="0">
                                  <a:solidFill>
                                    <a:srgbClr val="FF0000"/>
                                  </a:solidFill>
                                  <a:latin typeface="Cambria Math" panose="02040503050406030204" pitchFamily="18" charset="0"/>
                                </a:rPr>
                                <m:t>𝒉</m:t>
                              </m:r>
                            </m:sub>
                          </m:sSub>
                        </m:den>
                      </m:f>
                      <m:r>
                        <a:rPr lang="en-GB" b="1" i="1" smtClean="0">
                          <a:solidFill>
                            <a:srgbClr val="FF0000"/>
                          </a:solidFill>
                          <a:latin typeface="Cambria Math" panose="02040503050406030204" pitchFamily="18" charset="0"/>
                        </a:rPr>
                        <m:t> </m:t>
                      </m:r>
                    </m:oMath>
                  </m:oMathPara>
                </a14:m>
                <a:endParaRPr lang="en-GB" sz="2800" dirty="0" smtClean="0">
                  <a:solidFill>
                    <a:srgbClr val="FF0000"/>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3895307"/>
                <a:ext cx="8915400" cy="2734092"/>
              </a:xfrm>
              <a:blipFill rotWithShape="0">
                <a:blip r:embed="rId2"/>
                <a:stretch>
                  <a:fillRect l="-1231" t="-2455"/>
                </a:stretch>
              </a:blipFill>
            </p:spPr>
            <p:txBody>
              <a:bodyPr/>
              <a:lstStyle/>
              <a:p>
                <a:r>
                  <a:rPr lang="en-GB">
                    <a:noFill/>
                  </a:rPr>
                  <a:t> </a:t>
                </a:r>
              </a:p>
            </p:txBody>
          </p:sp>
        </mc:Fallback>
      </mc:AlternateContent>
      <p:sp>
        <p:nvSpPr>
          <p:cNvPr id="4" name="Rectangle 3"/>
          <p:cNvSpPr/>
          <p:nvPr/>
        </p:nvSpPr>
        <p:spPr bwMode="auto">
          <a:xfrm>
            <a:off x="2771775" y="1371600"/>
            <a:ext cx="1440180" cy="360045"/>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5" name="Rectangle 4"/>
          <p:cNvSpPr/>
          <p:nvPr/>
        </p:nvSpPr>
        <p:spPr bwMode="auto">
          <a:xfrm>
            <a:off x="2771775" y="3248976"/>
            <a:ext cx="1440180" cy="360045"/>
          </a:xfrm>
          <a:prstGeom prst="rect">
            <a:avLst/>
          </a:prstGeom>
          <a:solidFill>
            <a:srgbClr val="00B0F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sp>
        <p:nvSpPr>
          <p:cNvPr id="6" name="TextBox 5"/>
          <p:cNvSpPr txBox="1"/>
          <p:nvPr/>
        </p:nvSpPr>
        <p:spPr>
          <a:xfrm>
            <a:off x="4211955" y="1251052"/>
            <a:ext cx="720090" cy="646331"/>
          </a:xfrm>
          <a:prstGeom prst="rect">
            <a:avLst/>
          </a:prstGeom>
          <a:noFill/>
        </p:spPr>
        <p:txBody>
          <a:bodyPr wrap="square" rtlCol="0">
            <a:spAutoFit/>
          </a:bodyPr>
          <a:lstStyle/>
          <a:p>
            <a:r>
              <a:rPr lang="en-GB" dirty="0" err="1" smtClean="0"/>
              <a:t>T</a:t>
            </a:r>
            <a:r>
              <a:rPr lang="en-GB" baseline="-25000" dirty="0" err="1" smtClean="0"/>
              <a:t>h</a:t>
            </a:r>
            <a:endParaRPr lang="en-GB" baseline="-25000" dirty="0"/>
          </a:p>
        </p:txBody>
      </p:sp>
      <p:sp>
        <p:nvSpPr>
          <p:cNvPr id="7" name="TextBox 6"/>
          <p:cNvSpPr txBox="1"/>
          <p:nvPr/>
        </p:nvSpPr>
        <p:spPr>
          <a:xfrm>
            <a:off x="4197531" y="3105832"/>
            <a:ext cx="720090" cy="646331"/>
          </a:xfrm>
          <a:prstGeom prst="rect">
            <a:avLst/>
          </a:prstGeom>
          <a:noFill/>
        </p:spPr>
        <p:txBody>
          <a:bodyPr wrap="square" rtlCol="0">
            <a:spAutoFit/>
          </a:bodyPr>
          <a:lstStyle/>
          <a:p>
            <a:r>
              <a:rPr lang="en-GB" dirty="0" err="1" smtClean="0"/>
              <a:t>T</a:t>
            </a:r>
            <a:r>
              <a:rPr lang="en-GB" baseline="-25000" dirty="0" err="1"/>
              <a:t>c</a:t>
            </a:r>
            <a:endParaRPr lang="en-GB" baseline="-25000" dirty="0"/>
          </a:p>
        </p:txBody>
      </p:sp>
      <p:cxnSp>
        <p:nvCxnSpPr>
          <p:cNvPr id="9" name="Straight Arrow Connector 8"/>
          <p:cNvCxnSpPr>
            <a:stCxn id="4" idx="2"/>
            <a:endCxn id="5" idx="0"/>
          </p:cNvCxnSpPr>
          <p:nvPr/>
        </p:nvCxnSpPr>
        <p:spPr bwMode="auto">
          <a:xfrm>
            <a:off x="3491865" y="1731645"/>
            <a:ext cx="0" cy="1517331"/>
          </a:xfrm>
          <a:prstGeom prst="straightConnector1">
            <a:avLst/>
          </a:prstGeom>
          <a:noFill/>
          <a:ln w="63500" cap="flat" cmpd="sng" algn="ctr">
            <a:solidFill>
              <a:srgbClr val="FFC000"/>
            </a:solidFill>
            <a:prstDash val="solid"/>
            <a:round/>
            <a:headEnd type="none" w="med" len="med"/>
            <a:tailEnd type="triangle"/>
          </a:ln>
          <a:effectLst/>
        </p:spPr>
      </p:cxnSp>
      <p:sp>
        <p:nvSpPr>
          <p:cNvPr id="10" name="TextBox 9"/>
          <p:cNvSpPr txBox="1"/>
          <p:nvPr/>
        </p:nvSpPr>
        <p:spPr>
          <a:xfrm>
            <a:off x="2945674" y="1657886"/>
            <a:ext cx="720090" cy="523220"/>
          </a:xfrm>
          <a:prstGeom prst="rect">
            <a:avLst/>
          </a:prstGeom>
          <a:noFill/>
        </p:spPr>
        <p:txBody>
          <a:bodyPr wrap="square" rtlCol="0">
            <a:spAutoFit/>
          </a:bodyPr>
          <a:lstStyle/>
          <a:p>
            <a:r>
              <a:rPr lang="en-GB" sz="2800" i="1" dirty="0"/>
              <a:t>Q</a:t>
            </a:r>
            <a:endParaRPr lang="en-GB" sz="2800" i="1" baseline="-25000" dirty="0"/>
          </a:p>
        </p:txBody>
      </p:sp>
      <p:sp>
        <p:nvSpPr>
          <p:cNvPr id="11" name="Oval 10"/>
          <p:cNvSpPr/>
          <p:nvPr/>
        </p:nvSpPr>
        <p:spPr bwMode="auto">
          <a:xfrm>
            <a:off x="3131865" y="2072957"/>
            <a:ext cx="720000" cy="720000"/>
          </a:xfrm>
          <a:prstGeom prst="ellipse">
            <a:avLst/>
          </a:prstGeom>
          <a:solidFill>
            <a:srgbClr val="00B05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3600" b="1" i="0" u="none" strike="noStrike" cap="none" normalizeH="0" baseline="0" smtClean="0">
              <a:ln>
                <a:noFill/>
              </a:ln>
              <a:solidFill>
                <a:schemeClr val="accent2"/>
              </a:solidFill>
              <a:effectLst/>
              <a:latin typeface="Garamond" pitchFamily="18" charset="0"/>
            </a:endParaRPr>
          </a:p>
        </p:txBody>
      </p:sp>
      <p:cxnSp>
        <p:nvCxnSpPr>
          <p:cNvPr id="12" name="Straight Arrow Connector 11"/>
          <p:cNvCxnSpPr/>
          <p:nvPr/>
        </p:nvCxnSpPr>
        <p:spPr bwMode="auto">
          <a:xfrm>
            <a:off x="3851865" y="2430691"/>
            <a:ext cx="1076098" cy="2766"/>
          </a:xfrm>
          <a:prstGeom prst="straightConnector1">
            <a:avLst/>
          </a:prstGeom>
          <a:noFill/>
          <a:ln w="63500" cap="flat" cmpd="sng" algn="ctr">
            <a:solidFill>
              <a:srgbClr val="FFC000"/>
            </a:solidFill>
            <a:prstDash val="solid"/>
            <a:round/>
            <a:headEnd type="none" w="med" len="med"/>
            <a:tailEnd type="triangle"/>
          </a:ln>
          <a:effectLst/>
        </p:spPr>
      </p:cxnSp>
      <p:sp>
        <p:nvSpPr>
          <p:cNvPr id="14" name="TextBox 13"/>
          <p:cNvSpPr txBox="1"/>
          <p:nvPr/>
        </p:nvSpPr>
        <p:spPr>
          <a:xfrm>
            <a:off x="4932045" y="2168581"/>
            <a:ext cx="720090" cy="523220"/>
          </a:xfrm>
          <a:prstGeom prst="rect">
            <a:avLst/>
          </a:prstGeom>
          <a:noFill/>
        </p:spPr>
        <p:txBody>
          <a:bodyPr wrap="square" rtlCol="0">
            <a:spAutoFit/>
          </a:bodyPr>
          <a:lstStyle/>
          <a:p>
            <a:r>
              <a:rPr lang="en-GB" sz="2800" i="1" dirty="0" smtClean="0"/>
              <a:t>W</a:t>
            </a:r>
            <a:endParaRPr lang="en-GB" sz="2800" i="1" baseline="-25000" dirty="0"/>
          </a:p>
        </p:txBody>
      </p:sp>
      <p:sp>
        <p:nvSpPr>
          <p:cNvPr id="15" name="TextBox 14"/>
          <p:cNvSpPr txBox="1"/>
          <p:nvPr/>
        </p:nvSpPr>
        <p:spPr>
          <a:xfrm>
            <a:off x="2314120" y="2735015"/>
            <a:ext cx="1263107" cy="523220"/>
          </a:xfrm>
          <a:prstGeom prst="rect">
            <a:avLst/>
          </a:prstGeom>
          <a:noFill/>
        </p:spPr>
        <p:txBody>
          <a:bodyPr wrap="square" rtlCol="0">
            <a:spAutoFit/>
          </a:bodyPr>
          <a:lstStyle/>
          <a:p>
            <a:r>
              <a:rPr lang="en-GB" sz="2800" i="1" dirty="0" smtClean="0"/>
              <a:t>Q - W</a:t>
            </a:r>
            <a:endParaRPr lang="en-GB" sz="2800" i="1" baseline="-25000" dirty="0"/>
          </a:p>
        </p:txBody>
      </p:sp>
    </p:spTree>
    <p:extLst>
      <p:ext uri="{BB962C8B-B14F-4D97-AF65-F5344CB8AC3E}">
        <p14:creationId xmlns:p14="http://schemas.microsoft.com/office/powerpoint/2010/main" val="742949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p:bldP spid="7" grpId="0"/>
      <p:bldP spid="10" grpId="0"/>
      <p:bldP spid="11" grpId="0" animBg="1"/>
      <p:bldP spid="14" grpId="0"/>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1628775"/>
                <a:ext cx="8915400" cy="5000625"/>
              </a:xfrm>
            </p:spPr>
            <p:txBody>
              <a:bodyPr/>
              <a:lstStyle/>
              <a:p>
                <a:pPr marL="0" indent="0">
                  <a:buNone/>
                </a:pPr>
                <a14:m>
                  <m:oMathPara xmlns:m="http://schemas.openxmlformats.org/officeDocument/2006/math">
                    <m:oMathParaPr>
                      <m:jc m:val="centerGroup"/>
                    </m:oMathParaPr>
                    <m:oMath xmlns:m="http://schemas.openxmlformats.org/officeDocument/2006/math">
                      <m:r>
                        <m:rPr>
                          <m:nor/>
                        </m:rPr>
                        <a:rPr lang="en-GB">
                          <a:solidFill>
                            <a:srgbClr val="FF0000"/>
                          </a:solidFill>
                          <a:latin typeface="Cambria Math" panose="02040503050406030204" pitchFamily="18" charset="0"/>
                        </a:rPr>
                        <m:t>Maximum</m:t>
                      </m:r>
                      <m:r>
                        <m:rPr>
                          <m:nor/>
                        </m:rPr>
                        <a:rPr lang="en-GB">
                          <a:solidFill>
                            <a:srgbClr val="FF0000"/>
                          </a:solidFill>
                          <a:latin typeface="Cambria Math" panose="02040503050406030204" pitchFamily="18" charset="0"/>
                        </a:rPr>
                        <m:t> </m:t>
                      </m:r>
                      <m:r>
                        <m:rPr>
                          <m:nor/>
                        </m:rPr>
                        <a:rPr lang="en-GB">
                          <a:solidFill>
                            <a:srgbClr val="FF0000"/>
                          </a:solidFill>
                          <a:latin typeface="Cambria Math" panose="02040503050406030204" pitchFamily="18" charset="0"/>
                        </a:rPr>
                        <m:t>theoretical</m:t>
                      </m:r>
                      <m:r>
                        <m:rPr>
                          <m:nor/>
                        </m:rPr>
                        <a:rPr lang="en-GB">
                          <a:solidFill>
                            <a:srgbClr val="FF0000"/>
                          </a:solidFill>
                          <a:latin typeface="Cambria Math" panose="02040503050406030204" pitchFamily="18" charset="0"/>
                        </a:rPr>
                        <m:t> </m:t>
                      </m:r>
                      <m:r>
                        <m:rPr>
                          <m:nor/>
                        </m:rPr>
                        <a:rPr lang="en-GB">
                          <a:solidFill>
                            <a:srgbClr val="FF0000"/>
                          </a:solidFill>
                          <a:latin typeface="Cambria Math" panose="02040503050406030204" pitchFamily="18" charset="0"/>
                        </a:rPr>
                        <m:t>efficiency</m:t>
                      </m:r>
                      <m:r>
                        <a:rPr lang="en-GB" i="1">
                          <a:solidFill>
                            <a:srgbClr val="FF0000"/>
                          </a:solidFill>
                          <a:latin typeface="Cambria Math" panose="02040503050406030204" pitchFamily="18" charset="0"/>
                        </a:rPr>
                        <m:t>=</m:t>
                      </m:r>
                      <m:r>
                        <a:rPr lang="en-GB" i="1">
                          <a:solidFill>
                            <a:srgbClr val="FF0000"/>
                          </a:solidFill>
                          <a:latin typeface="Cambria Math" panose="02040503050406030204" pitchFamily="18" charset="0"/>
                        </a:rPr>
                        <m:t>𝟏</m:t>
                      </m:r>
                      <m:r>
                        <a:rPr lang="en-GB" i="1">
                          <a:solidFill>
                            <a:srgbClr val="FF0000"/>
                          </a:solidFill>
                          <a:latin typeface="Cambria Math" panose="02040503050406030204" pitchFamily="18" charset="0"/>
                        </a:rPr>
                        <m:t>−</m:t>
                      </m:r>
                      <m:f>
                        <m:fPr>
                          <m:ctrlPr>
                            <a:rPr lang="en-GB" i="1">
                              <a:solidFill>
                                <a:srgbClr val="FF0000"/>
                              </a:solidFill>
                              <a:latin typeface="Cambria Math" panose="02040503050406030204" pitchFamily="18" charset="0"/>
                            </a:rPr>
                          </m:ctrlPr>
                        </m:fPr>
                        <m:num>
                          <m:sSub>
                            <m:sSubPr>
                              <m:ctrlPr>
                                <a:rPr lang="en-GB" i="1">
                                  <a:solidFill>
                                    <a:srgbClr val="FF0000"/>
                                  </a:solidFill>
                                  <a:latin typeface="Cambria Math" panose="02040503050406030204" pitchFamily="18" charset="0"/>
                                </a:rPr>
                              </m:ctrlPr>
                            </m:sSubPr>
                            <m:e>
                              <m:r>
                                <a:rPr lang="en-GB" i="1">
                                  <a:solidFill>
                                    <a:srgbClr val="FF0000"/>
                                  </a:solidFill>
                                  <a:latin typeface="Cambria Math" panose="02040503050406030204" pitchFamily="18" charset="0"/>
                                </a:rPr>
                                <m:t>𝑻</m:t>
                              </m:r>
                            </m:e>
                            <m:sub>
                              <m:r>
                                <a:rPr lang="en-GB" i="1">
                                  <a:solidFill>
                                    <a:srgbClr val="FF0000"/>
                                  </a:solidFill>
                                  <a:latin typeface="Cambria Math" panose="02040503050406030204" pitchFamily="18" charset="0"/>
                                </a:rPr>
                                <m:t>𝒄</m:t>
                              </m:r>
                            </m:sub>
                          </m:sSub>
                        </m:num>
                        <m:den>
                          <m:sSub>
                            <m:sSubPr>
                              <m:ctrlPr>
                                <a:rPr lang="en-GB" i="1">
                                  <a:solidFill>
                                    <a:srgbClr val="FF0000"/>
                                  </a:solidFill>
                                  <a:latin typeface="Cambria Math" panose="02040503050406030204" pitchFamily="18" charset="0"/>
                                </a:rPr>
                              </m:ctrlPr>
                            </m:sSubPr>
                            <m:e>
                              <m:r>
                                <a:rPr lang="en-GB" i="1">
                                  <a:solidFill>
                                    <a:srgbClr val="FF0000"/>
                                  </a:solidFill>
                                  <a:latin typeface="Cambria Math" panose="02040503050406030204" pitchFamily="18" charset="0"/>
                                </a:rPr>
                                <m:t>𝑻</m:t>
                              </m:r>
                            </m:e>
                            <m:sub>
                              <m:r>
                                <a:rPr lang="en-GB" i="1">
                                  <a:solidFill>
                                    <a:srgbClr val="FF0000"/>
                                  </a:solidFill>
                                  <a:latin typeface="Cambria Math" panose="02040503050406030204" pitchFamily="18" charset="0"/>
                                </a:rPr>
                                <m:t>𝒉</m:t>
                              </m:r>
                            </m:sub>
                          </m:sSub>
                        </m:den>
                      </m:f>
                    </m:oMath>
                  </m:oMathPara>
                </a14:m>
                <a:endParaRPr lang="en-GB" dirty="0" smtClean="0">
                  <a:solidFill>
                    <a:srgbClr val="FF0000"/>
                  </a:solidFill>
                </a:endParaRPr>
              </a:p>
              <a:p>
                <a:endParaRPr lang="en-GB" sz="2800" dirty="0" smtClean="0"/>
              </a:p>
              <a:p>
                <a:r>
                  <a:rPr lang="en-GB" sz="2800" dirty="0" smtClean="0"/>
                  <a:t>Calculate </a:t>
                </a:r>
                <a:r>
                  <a:rPr lang="en-GB" sz="2800" dirty="0"/>
                  <a:t>the highest efficiency a power station could have </a:t>
                </a:r>
                <a:r>
                  <a:rPr lang="en-GB" sz="2800" dirty="0" smtClean="0"/>
                  <a:t>with a steam temperature of 570°C on a day when the external temperature is 15°C    </a:t>
                </a:r>
                <a:r>
                  <a:rPr lang="en-GB" sz="2800" b="0" i="1" dirty="0" smtClean="0"/>
                  <a:t>(the answer is not 97%!)</a:t>
                </a:r>
              </a:p>
              <a:p>
                <a:r>
                  <a:rPr lang="en-GB" sz="2800" dirty="0"/>
                  <a:t>A</a:t>
                </a:r>
                <a:r>
                  <a:rPr lang="en-GB" sz="2800" dirty="0" smtClean="0"/>
                  <a:t>re power stations more efficient in summer or winter?</a:t>
                </a:r>
              </a:p>
              <a:p>
                <a:r>
                  <a:rPr lang="en-GB" sz="2800" dirty="0" smtClean="0"/>
                  <a:t>How could you make a heat engine with an efficiency of 100%?</a:t>
                </a:r>
                <a:endParaRPr lang="en-GB" sz="2800" dirty="0"/>
              </a:p>
              <a:p>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1628775"/>
                <a:ext cx="8915400" cy="5000625"/>
              </a:xfrm>
              <a:blipFill rotWithShape="0">
                <a:blip r:embed="rId2"/>
                <a:stretch>
                  <a:fillRect l="-1231" r="-479"/>
                </a:stretch>
              </a:blipFill>
            </p:spPr>
            <p:txBody>
              <a:bodyPr/>
              <a:lstStyle/>
              <a:p>
                <a:r>
                  <a:rPr lang="en-GB">
                    <a:noFill/>
                  </a:rPr>
                  <a:t> </a:t>
                </a:r>
              </a:p>
            </p:txBody>
          </p:sp>
        </mc:Fallback>
      </mc:AlternateContent>
    </p:spTree>
    <p:extLst>
      <p:ext uri="{BB962C8B-B14F-4D97-AF65-F5344CB8AC3E}">
        <p14:creationId xmlns:p14="http://schemas.microsoft.com/office/powerpoint/2010/main" val="310870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The </a:t>
            </a:r>
            <a:r>
              <a:rPr lang="en-GB" sz="2800" dirty="0" smtClean="0"/>
              <a:t>Third Law </a:t>
            </a:r>
            <a:r>
              <a:rPr lang="en-GB" sz="2800" dirty="0"/>
              <a:t>of Thermodynamics </a:t>
            </a:r>
            <a:r>
              <a:rPr lang="en-GB" sz="2800" dirty="0" smtClean="0"/>
              <a:t>(3ThD</a:t>
            </a:r>
            <a:r>
              <a:rPr lang="en-GB" sz="2800" dirty="0"/>
              <a:t>)</a:t>
            </a:r>
          </a:p>
        </p:txBody>
      </p:sp>
      <p:sp>
        <p:nvSpPr>
          <p:cNvPr id="3" name="Content Placeholder 2"/>
          <p:cNvSpPr>
            <a:spLocks noGrp="1"/>
          </p:cNvSpPr>
          <p:nvPr>
            <p:ph idx="1"/>
          </p:nvPr>
        </p:nvSpPr>
        <p:spPr/>
        <p:txBody>
          <a:bodyPr/>
          <a:lstStyle/>
          <a:p>
            <a:r>
              <a:rPr lang="en-GB" sz="2800" dirty="0" smtClean="0"/>
              <a:t>Several equivalent statements, but the most straightforward is:</a:t>
            </a:r>
          </a:p>
          <a:p>
            <a:pPr marL="400050" lvl="1" indent="0">
              <a:buNone/>
            </a:pPr>
            <a:r>
              <a:rPr lang="en-GB" sz="3200" b="1" dirty="0" smtClean="0">
                <a:solidFill>
                  <a:srgbClr val="FF0000"/>
                </a:solidFill>
              </a:rPr>
              <a:t>It </a:t>
            </a:r>
            <a:r>
              <a:rPr lang="en-GB" sz="3200" b="1" dirty="0">
                <a:solidFill>
                  <a:srgbClr val="FF0000"/>
                </a:solidFill>
              </a:rPr>
              <a:t>is impossible by any procedure, no matter how idealized, to reduce the temperature of any system to zero temperature in a finite number of finite </a:t>
            </a:r>
            <a:r>
              <a:rPr lang="en-GB" sz="3200" b="1" dirty="0" smtClean="0">
                <a:solidFill>
                  <a:srgbClr val="FF0000"/>
                </a:solidFill>
              </a:rPr>
              <a:t>operations</a:t>
            </a:r>
          </a:p>
          <a:p>
            <a:pPr marL="457200" indent="-457200"/>
            <a:r>
              <a:rPr lang="en-GB" sz="2800" b="1" dirty="0" smtClean="0"/>
              <a:t>Even in a theoretical situation, you would need an infinite amount of time or energy to do so</a:t>
            </a:r>
          </a:p>
          <a:p>
            <a:pPr marL="457200" indent="-457200"/>
            <a:endParaRPr lang="en-GB" sz="3600" b="1" dirty="0" smtClean="0">
              <a:ea typeface="+mn-ea"/>
              <a:cs typeface="+mn-cs"/>
            </a:endParaRPr>
          </a:p>
        </p:txBody>
      </p:sp>
    </p:spTree>
    <p:extLst>
      <p:ext uri="{BB962C8B-B14F-4D97-AF65-F5344CB8AC3E}">
        <p14:creationId xmlns:p14="http://schemas.microsoft.com/office/powerpoint/2010/main" val="4216919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Current world records</a:t>
            </a:r>
            <a:endParaRPr lang="en-GB" dirty="0"/>
          </a:p>
        </p:txBody>
      </p:sp>
      <p:sp>
        <p:nvSpPr>
          <p:cNvPr id="3" name="Content Placeholder 2"/>
          <p:cNvSpPr>
            <a:spLocks noGrp="1"/>
          </p:cNvSpPr>
          <p:nvPr>
            <p:ph idx="1"/>
          </p:nvPr>
        </p:nvSpPr>
        <p:spPr/>
        <p:txBody>
          <a:bodyPr/>
          <a:lstStyle/>
          <a:p>
            <a:r>
              <a:rPr lang="en-GB" dirty="0" smtClean="0">
                <a:hlinkClick r:id="rId2"/>
              </a:rPr>
              <a:t>1999, Finland</a:t>
            </a:r>
            <a:r>
              <a:rPr lang="en-GB" dirty="0" smtClean="0"/>
              <a:t>: </a:t>
            </a:r>
          </a:p>
          <a:p>
            <a:pPr lvl="1"/>
            <a:r>
              <a:rPr lang="en-GB" dirty="0" smtClean="0"/>
              <a:t>100 </a:t>
            </a:r>
            <a:r>
              <a:rPr lang="en-GB" dirty="0" err="1" smtClean="0"/>
              <a:t>pK</a:t>
            </a:r>
            <a:r>
              <a:rPr lang="en-GB" dirty="0" smtClean="0"/>
              <a:t>, small number of Rhodium atoms</a:t>
            </a:r>
          </a:p>
          <a:p>
            <a:r>
              <a:rPr lang="en-GB" dirty="0" smtClean="0">
                <a:hlinkClick r:id="rId3"/>
              </a:rPr>
              <a:t>2014, Italy</a:t>
            </a:r>
            <a:r>
              <a:rPr lang="en-GB" dirty="0" smtClean="0"/>
              <a:t>:</a:t>
            </a:r>
          </a:p>
          <a:p>
            <a:pPr lvl="1"/>
            <a:r>
              <a:rPr lang="en-GB" dirty="0" smtClean="0"/>
              <a:t>0.006 K in a 1m</a:t>
            </a:r>
            <a:r>
              <a:rPr lang="en-GB" baseline="30000" dirty="0" smtClean="0"/>
              <a:t>3</a:t>
            </a:r>
            <a:r>
              <a:rPr lang="en-GB" dirty="0" smtClean="0"/>
              <a:t> Copper vessel for 15 days</a:t>
            </a:r>
            <a:endParaRPr lang="en-GB" dirty="0"/>
          </a:p>
        </p:txBody>
      </p:sp>
    </p:spTree>
    <p:extLst>
      <p:ext uri="{BB962C8B-B14F-4D97-AF65-F5344CB8AC3E}">
        <p14:creationId xmlns:p14="http://schemas.microsoft.com/office/powerpoint/2010/main" val="149951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3ThD and efficiency</a:t>
            </a:r>
            <a:endParaRPr lang="en-GB" dirty="0"/>
          </a:p>
        </p:txBody>
      </p:sp>
      <p:sp>
        <p:nvSpPr>
          <p:cNvPr id="3" name="Content Placeholder 2"/>
          <p:cNvSpPr>
            <a:spLocks noGrp="1"/>
          </p:cNvSpPr>
          <p:nvPr>
            <p:ph idx="1"/>
          </p:nvPr>
        </p:nvSpPr>
        <p:spPr/>
        <p:txBody>
          <a:bodyPr/>
          <a:lstStyle/>
          <a:p>
            <a:r>
              <a:rPr lang="en-GB" dirty="0" smtClean="0"/>
              <a:t>2ThD showed us that an efficiency of 100% was possible, in theory, if T</a:t>
            </a:r>
            <a:r>
              <a:rPr lang="en-GB" baseline="-25000" dirty="0" smtClean="0"/>
              <a:t>c</a:t>
            </a:r>
            <a:r>
              <a:rPr lang="en-GB" dirty="0" smtClean="0"/>
              <a:t> = 0K</a:t>
            </a:r>
          </a:p>
          <a:p>
            <a:r>
              <a:rPr lang="en-GB" dirty="0" smtClean="0"/>
              <a:t>3ThD states that 0K is impossible, even theoretically</a:t>
            </a:r>
          </a:p>
          <a:p>
            <a:r>
              <a:rPr lang="en-GB" dirty="0" smtClean="0"/>
              <a:t>Therefore an efficiency of 100% is impossible, even theoretically and even if friction and all other energy losses are totally eliminated</a:t>
            </a:r>
            <a:endParaRPr lang="en-GB" dirty="0"/>
          </a:p>
        </p:txBody>
      </p:sp>
    </p:spTree>
    <p:extLst>
      <p:ext uri="{BB962C8B-B14F-4D97-AF65-F5344CB8AC3E}">
        <p14:creationId xmlns:p14="http://schemas.microsoft.com/office/powerpoint/2010/main" val="355981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Engineers’ statements of </a:t>
            </a:r>
            <a:r>
              <a:rPr lang="en-GB" dirty="0" err="1" smtClean="0"/>
              <a:t>ThD</a:t>
            </a:r>
            <a:endParaRPr lang="en-GB" dirty="0"/>
          </a:p>
        </p:txBody>
      </p:sp>
      <p:sp>
        <p:nvSpPr>
          <p:cNvPr id="3" name="Content Placeholder 2"/>
          <p:cNvSpPr>
            <a:spLocks noGrp="1"/>
          </p:cNvSpPr>
          <p:nvPr>
            <p:ph idx="1"/>
          </p:nvPr>
        </p:nvSpPr>
        <p:spPr/>
        <p:txBody>
          <a:bodyPr/>
          <a:lstStyle/>
          <a:p>
            <a:r>
              <a:rPr lang="en-GB" dirty="0" smtClean="0"/>
              <a:t>1ThD: you can’t win, you can only break even</a:t>
            </a:r>
          </a:p>
          <a:p>
            <a:pPr lvl="1"/>
            <a:r>
              <a:rPr lang="en-GB" dirty="0" smtClean="0"/>
              <a:t>‘Winning’ means getting more energy out than you put in, </a:t>
            </a:r>
            <a:r>
              <a:rPr lang="en-GB" i="1" dirty="0" smtClean="0"/>
              <a:t>i.e.</a:t>
            </a:r>
            <a:r>
              <a:rPr lang="en-GB" dirty="0" smtClean="0"/>
              <a:t> an efficiency of &gt;100% is impossible</a:t>
            </a:r>
          </a:p>
          <a:p>
            <a:r>
              <a:rPr lang="en-GB" dirty="0" smtClean="0"/>
              <a:t>2ThD: you can only break even at absolute zero</a:t>
            </a:r>
          </a:p>
          <a:p>
            <a:pPr lvl="1"/>
            <a:r>
              <a:rPr lang="en-GB" dirty="0" smtClean="0"/>
              <a:t>An idealised heat engine could deliver an efficiency of 100%, but only if its cold sink were maintained at zero Kelvin</a:t>
            </a:r>
          </a:p>
          <a:p>
            <a:r>
              <a:rPr lang="en-GB" dirty="0" smtClean="0"/>
              <a:t>3ThD: you can’t reach absolute zero</a:t>
            </a:r>
            <a:endParaRPr lang="en-GB" dirty="0"/>
          </a:p>
        </p:txBody>
      </p:sp>
    </p:spTree>
    <p:extLst>
      <p:ext uri="{BB962C8B-B14F-4D97-AF65-F5344CB8AC3E}">
        <p14:creationId xmlns:p14="http://schemas.microsoft.com/office/powerpoint/2010/main" val="3710509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CP Snow and The Two Cultures (1959)</a:t>
            </a:r>
            <a:endParaRPr lang="en-GB" dirty="0"/>
          </a:p>
        </p:txBody>
      </p:sp>
      <p:sp>
        <p:nvSpPr>
          <p:cNvPr id="3" name="Content Placeholder 2"/>
          <p:cNvSpPr>
            <a:spLocks noGrp="1"/>
          </p:cNvSpPr>
          <p:nvPr>
            <p:ph idx="1"/>
          </p:nvPr>
        </p:nvSpPr>
        <p:spPr>
          <a:xfrm>
            <a:off x="0" y="1371600"/>
            <a:ext cx="7092315" cy="5257800"/>
          </a:xfrm>
        </p:spPr>
        <p:txBody>
          <a:bodyPr/>
          <a:lstStyle/>
          <a:p>
            <a:r>
              <a:rPr lang="en-GB" sz="2800" b="0" dirty="0"/>
              <a:t>A good many times I have been present at gatherings of people who, by the standards of the traditional culture, are thought highly educated and who have with considerable gusto been expressing their incredulity at the illiteracy of scientists. Once or twice I have been provoked and have asked the company how many of them could describe the Second Law of Thermodynamics. The response was cold: it was also negative. Yet I was asking something which is about the scientific equivalent of: ‘Have you read a work of Shakespeare’s?’</a:t>
            </a:r>
          </a:p>
          <a:p>
            <a:endParaRPr lang="en-GB" sz="2800" dirty="0"/>
          </a:p>
        </p:txBody>
      </p:sp>
      <p:pic>
        <p:nvPicPr>
          <p:cNvPr id="5" name="Picture 4"/>
          <p:cNvPicPr>
            <a:picLocks noChangeAspect="1"/>
          </p:cNvPicPr>
          <p:nvPr/>
        </p:nvPicPr>
        <p:blipFill rotWithShape="1">
          <a:blip r:embed="rId2"/>
          <a:srcRect l="6526"/>
          <a:stretch/>
        </p:blipFill>
        <p:spPr>
          <a:xfrm>
            <a:off x="7092315" y="1796920"/>
            <a:ext cx="2051685" cy="2726338"/>
          </a:xfrm>
          <a:prstGeom prst="rect">
            <a:avLst/>
          </a:prstGeom>
        </p:spPr>
      </p:pic>
    </p:spTree>
    <p:extLst>
      <p:ext uri="{BB962C8B-B14F-4D97-AF65-F5344CB8AC3E}">
        <p14:creationId xmlns:p14="http://schemas.microsoft.com/office/powerpoint/2010/main" val="1087195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CP Snow and The Two Cultures (1959)</a:t>
            </a:r>
            <a:endParaRPr lang="en-GB" dirty="0"/>
          </a:p>
        </p:txBody>
      </p:sp>
      <p:sp>
        <p:nvSpPr>
          <p:cNvPr id="3" name="Content Placeholder 2"/>
          <p:cNvSpPr>
            <a:spLocks noGrp="1"/>
          </p:cNvSpPr>
          <p:nvPr>
            <p:ph idx="1"/>
          </p:nvPr>
        </p:nvSpPr>
        <p:spPr>
          <a:xfrm>
            <a:off x="0" y="1371600"/>
            <a:ext cx="7092315" cy="5257800"/>
          </a:xfrm>
        </p:spPr>
        <p:txBody>
          <a:bodyPr/>
          <a:lstStyle/>
          <a:p>
            <a:r>
              <a:rPr lang="en-GB" sz="2800" b="0" dirty="0"/>
              <a:t>I now believe that if I had asked an even simpler question – such as, What do you mean by mass, or acceleration, which is the scientific equivalent of saying, ‘Can you read?’ – not more than one in ten of the highly educated would have felt that I was speaking the same language. So the great edifice of modern physics goes up, and the majority of the cleverest people in the western world have about as much insight into it as their Neolithic ancestors would have had.</a:t>
            </a:r>
          </a:p>
          <a:p>
            <a:endParaRPr lang="en-GB" sz="2800" dirty="0"/>
          </a:p>
        </p:txBody>
      </p:sp>
      <p:pic>
        <p:nvPicPr>
          <p:cNvPr id="5" name="Picture 4"/>
          <p:cNvPicPr>
            <a:picLocks noChangeAspect="1"/>
          </p:cNvPicPr>
          <p:nvPr/>
        </p:nvPicPr>
        <p:blipFill rotWithShape="1">
          <a:blip r:embed="rId2"/>
          <a:srcRect l="6526"/>
          <a:stretch/>
        </p:blipFill>
        <p:spPr>
          <a:xfrm>
            <a:off x="7092315" y="1796920"/>
            <a:ext cx="2051685" cy="2726338"/>
          </a:xfrm>
          <a:prstGeom prst="rect">
            <a:avLst/>
          </a:prstGeom>
        </p:spPr>
      </p:pic>
    </p:spTree>
    <p:extLst>
      <p:ext uri="{BB962C8B-B14F-4D97-AF65-F5344CB8AC3E}">
        <p14:creationId xmlns:p14="http://schemas.microsoft.com/office/powerpoint/2010/main" val="1873669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Quick background</a:t>
            </a:r>
            <a:endParaRPr lang="en-GB" dirty="0"/>
          </a:p>
        </p:txBody>
      </p:sp>
      <p:sp>
        <p:nvSpPr>
          <p:cNvPr id="3" name="Content Placeholder 2"/>
          <p:cNvSpPr>
            <a:spLocks noGrp="1"/>
          </p:cNvSpPr>
          <p:nvPr>
            <p:ph idx="1"/>
          </p:nvPr>
        </p:nvSpPr>
        <p:spPr>
          <a:xfrm>
            <a:off x="0" y="1524000"/>
            <a:ext cx="9144000" cy="5105400"/>
          </a:xfrm>
        </p:spPr>
        <p:txBody>
          <a:bodyPr/>
          <a:lstStyle/>
          <a:p>
            <a:r>
              <a:rPr lang="en-GB" dirty="0" smtClean="0"/>
              <a:t>In the 18</a:t>
            </a:r>
            <a:r>
              <a:rPr lang="en-GB" baseline="30000" dirty="0" smtClean="0"/>
              <a:t>th</a:t>
            </a:r>
            <a:r>
              <a:rPr lang="en-GB" dirty="0" smtClean="0"/>
              <a:t> century, there was debate about the nature of what we now call energy, heat and work and how they might be related</a:t>
            </a:r>
          </a:p>
          <a:p>
            <a:r>
              <a:rPr lang="en-GB" dirty="0" smtClean="0"/>
              <a:t>Over the first half of the 19</a:t>
            </a:r>
            <a:r>
              <a:rPr lang="en-GB" baseline="30000" dirty="0" smtClean="0"/>
              <a:t>th</a:t>
            </a:r>
            <a:r>
              <a:rPr lang="en-GB" dirty="0" smtClean="0"/>
              <a:t> century, our modern understanding was slowly established</a:t>
            </a:r>
          </a:p>
          <a:p>
            <a:r>
              <a:rPr lang="en-GB" dirty="0" smtClean="0"/>
              <a:t>Initially there were many laws and rules suggested, many of which needed tidying up later into the bare minimum laws needed</a:t>
            </a:r>
          </a:p>
          <a:p>
            <a:r>
              <a:rPr lang="en-GB" dirty="0" smtClean="0"/>
              <a:t>Several of the Laws can be stated in different but equivalent ways</a:t>
            </a:r>
            <a:endParaRPr lang="en-GB" dirty="0"/>
          </a:p>
        </p:txBody>
      </p:sp>
    </p:spTree>
    <p:extLst>
      <p:ext uri="{BB962C8B-B14F-4D97-AF65-F5344CB8AC3E}">
        <p14:creationId xmlns:p14="http://schemas.microsoft.com/office/powerpoint/2010/main" val="4165844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Timeline (approximate)</a:t>
            </a:r>
            <a:endParaRPr lang="en-GB" dirty="0"/>
          </a:p>
        </p:txBody>
      </p:sp>
      <p:sp>
        <p:nvSpPr>
          <p:cNvPr id="3" name="Content Placeholder 2"/>
          <p:cNvSpPr>
            <a:spLocks noGrp="1"/>
          </p:cNvSpPr>
          <p:nvPr>
            <p:ph idx="1"/>
          </p:nvPr>
        </p:nvSpPr>
        <p:spPr/>
        <p:txBody>
          <a:bodyPr/>
          <a:lstStyle/>
          <a:p>
            <a:r>
              <a:rPr lang="en-GB" dirty="0" smtClean="0"/>
              <a:t>1824 – 2</a:t>
            </a:r>
            <a:r>
              <a:rPr lang="en-GB" baseline="30000" dirty="0" smtClean="0"/>
              <a:t>nd</a:t>
            </a:r>
            <a:r>
              <a:rPr lang="en-GB" dirty="0" smtClean="0"/>
              <a:t> Law</a:t>
            </a:r>
          </a:p>
          <a:p>
            <a:r>
              <a:rPr lang="en-GB" dirty="0" smtClean="0"/>
              <a:t>1850 – 1</a:t>
            </a:r>
            <a:r>
              <a:rPr lang="en-GB" baseline="30000" dirty="0" smtClean="0"/>
              <a:t>st</a:t>
            </a:r>
            <a:r>
              <a:rPr lang="en-GB" dirty="0" smtClean="0"/>
              <a:t> Law</a:t>
            </a:r>
          </a:p>
          <a:p>
            <a:r>
              <a:rPr lang="en-GB" dirty="0" smtClean="0"/>
              <a:t>1912 – 3</a:t>
            </a:r>
            <a:r>
              <a:rPr lang="en-GB" baseline="30000" dirty="0" smtClean="0"/>
              <a:t>rd</a:t>
            </a:r>
            <a:r>
              <a:rPr lang="en-GB" dirty="0" smtClean="0"/>
              <a:t> Law</a:t>
            </a:r>
          </a:p>
          <a:p>
            <a:r>
              <a:rPr lang="en-GB" dirty="0" smtClean="0"/>
              <a:t>1930 – 0</a:t>
            </a:r>
            <a:r>
              <a:rPr lang="en-GB" baseline="30000" dirty="0" smtClean="0"/>
              <a:t>th</a:t>
            </a:r>
            <a:r>
              <a:rPr lang="en-GB" dirty="0" smtClean="0"/>
              <a:t> Law</a:t>
            </a:r>
            <a:endParaRPr lang="en-GB" dirty="0"/>
          </a:p>
        </p:txBody>
      </p:sp>
    </p:spTree>
    <p:extLst>
      <p:ext uri="{BB962C8B-B14F-4D97-AF65-F5344CB8AC3E}">
        <p14:creationId xmlns:p14="http://schemas.microsoft.com/office/powerpoint/2010/main" val="1017489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Definitions</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GB" dirty="0" smtClean="0"/>
                  <a:t>A (closed) system</a:t>
                </a:r>
              </a:p>
              <a:p>
                <a:pPr lvl="1"/>
                <a:r>
                  <a:rPr lang="en-GB" dirty="0" smtClean="0"/>
                  <a:t>Any (isolated) part of the Universe we are considering</a:t>
                </a:r>
              </a:p>
              <a:p>
                <a:r>
                  <a:rPr lang="en-GB" dirty="0" smtClean="0"/>
                  <a:t>Work (</a:t>
                </a:r>
                <a:r>
                  <a:rPr lang="en-GB" i="1" dirty="0" smtClean="0"/>
                  <a:t>W </a:t>
                </a:r>
                <a:r>
                  <a:rPr lang="en-GB" dirty="0" smtClean="0"/>
                  <a:t>)</a:t>
                </a:r>
              </a:p>
              <a:p>
                <a:pPr lvl="1"/>
                <a14:m>
                  <m:oMath xmlns:m="http://schemas.openxmlformats.org/officeDocument/2006/math">
                    <m:nary>
                      <m:naryPr>
                        <m:chr m:val="∑"/>
                        <m:subHide m:val="on"/>
                        <m:supHide m:val="on"/>
                        <m:ctrlPr>
                          <a:rPr lang="en-GB" i="1" smtClean="0">
                            <a:latin typeface="Cambria Math" panose="02040503050406030204" pitchFamily="18" charset="0"/>
                          </a:rPr>
                        </m:ctrlPr>
                      </m:naryPr>
                      <m:sub/>
                      <m:sup/>
                      <m:e>
                        <m:r>
                          <a:rPr lang="en-GB" b="0" i="1" smtClean="0">
                            <a:latin typeface="Cambria Math" panose="02040503050406030204" pitchFamily="18" charset="0"/>
                          </a:rPr>
                          <m:t>𝐹</m:t>
                        </m:r>
                        <m:r>
                          <m:rPr>
                            <m:nor/>
                          </m:rPr>
                          <a:rPr lang="en-GB">
                            <a:latin typeface="Cambria Math" panose="02040503050406030204" pitchFamily="18" charset="0"/>
                            <a:ea typeface="Cambria Math" panose="02040503050406030204" pitchFamily="18" charset="0"/>
                          </a:rPr>
                          <m:t>δ</m:t>
                        </m:r>
                        <m:r>
                          <a:rPr lang="en-GB" b="0" i="1" smtClean="0">
                            <a:latin typeface="Cambria Math" panose="02040503050406030204" pitchFamily="18" charset="0"/>
                          </a:rPr>
                          <m:t>𝑥</m:t>
                        </m:r>
                      </m:e>
                    </m:nary>
                  </m:oMath>
                </a14:m>
                <a:r>
                  <a:rPr lang="en-GB" dirty="0" smtClean="0"/>
                  <a:t> (or </a:t>
                </a:r>
                <a14:m>
                  <m:oMath xmlns:m="http://schemas.openxmlformats.org/officeDocument/2006/math">
                    <m:nary>
                      <m:naryPr>
                        <m:chr m:val="∑"/>
                        <m:subHide m:val="on"/>
                        <m:supHide m:val="on"/>
                        <m:ctrlPr>
                          <a:rPr lang="en-GB" i="1">
                            <a:latin typeface="Cambria Math" panose="02040503050406030204" pitchFamily="18" charset="0"/>
                          </a:rPr>
                        </m:ctrlPr>
                      </m:naryPr>
                      <m:sub/>
                      <m:sup/>
                      <m:e>
                        <m:r>
                          <a:rPr lang="en-GB" b="0" i="1" smtClean="0">
                            <a:latin typeface="Cambria Math" panose="02040503050406030204" pitchFamily="18" charset="0"/>
                          </a:rPr>
                          <m:t>𝑝</m:t>
                        </m:r>
                        <m:r>
                          <m:rPr>
                            <m:nor/>
                          </m:rPr>
                          <a:rPr lang="en-GB" smtClean="0">
                            <a:latin typeface="Cambria Math" panose="02040503050406030204" pitchFamily="18" charset="0"/>
                            <a:ea typeface="Cambria Math" panose="02040503050406030204" pitchFamily="18" charset="0"/>
                          </a:rPr>
                          <m:t>δ</m:t>
                        </m:r>
                        <m:r>
                          <a:rPr lang="en-GB" b="0" i="1" smtClean="0">
                            <a:latin typeface="Cambria Math" panose="02040503050406030204" pitchFamily="18" charset="0"/>
                          </a:rPr>
                          <m:t>𝑉</m:t>
                        </m:r>
                      </m:e>
                    </m:nary>
                  </m:oMath>
                </a14:m>
                <a:r>
                  <a:rPr lang="en-GB" dirty="0" smtClean="0"/>
                  <a:t> for a gas)</a:t>
                </a:r>
              </a:p>
              <a:p>
                <a:r>
                  <a:rPr lang="en-GB" dirty="0" smtClean="0"/>
                  <a:t>Internal Energy (</a:t>
                </a:r>
                <a:r>
                  <a:rPr lang="en-GB" i="1" dirty="0" smtClean="0"/>
                  <a:t>U </a:t>
                </a:r>
                <a:r>
                  <a:rPr lang="en-GB" dirty="0" smtClean="0"/>
                  <a:t>)</a:t>
                </a:r>
              </a:p>
              <a:p>
                <a:pPr lvl="1"/>
                <a14:m>
                  <m:oMath xmlns:m="http://schemas.openxmlformats.org/officeDocument/2006/math">
                    <m:nary>
                      <m:naryPr>
                        <m:chr m:val="∑"/>
                        <m:subHide m:val="on"/>
                        <m:supHide m:val="on"/>
                        <m:ctrlPr>
                          <a:rPr lang="en-GB" i="1">
                            <a:latin typeface="Cambria Math" panose="02040503050406030204" pitchFamily="18" charset="0"/>
                          </a:rPr>
                        </m:ctrlPr>
                      </m:naryPr>
                      <m:sub/>
                      <m:sup/>
                      <m:e>
                        <m:r>
                          <a:rPr lang="en-GB" b="0" i="1" smtClean="0">
                            <a:latin typeface="Cambria Math" panose="02040503050406030204" pitchFamily="18" charset="0"/>
                          </a:rPr>
                          <m:t>(</m:t>
                        </m:r>
                        <m:r>
                          <a:rPr lang="en-GB" b="0" i="1" smtClean="0">
                            <a:latin typeface="Cambria Math" panose="02040503050406030204" pitchFamily="18" charset="0"/>
                          </a:rPr>
                          <m:t>𝐾𝐸</m:t>
                        </m:r>
                        <m:r>
                          <a:rPr lang="en-GB" b="0" i="1" smtClean="0">
                            <a:latin typeface="Cambria Math" panose="02040503050406030204" pitchFamily="18" charset="0"/>
                          </a:rPr>
                          <m:t>+</m:t>
                        </m:r>
                        <m:r>
                          <a:rPr lang="en-GB" b="0" i="1" smtClean="0">
                            <a:latin typeface="Cambria Math" panose="02040503050406030204" pitchFamily="18" charset="0"/>
                          </a:rPr>
                          <m:t>𝑃𝐸</m:t>
                        </m:r>
                        <m:r>
                          <a:rPr lang="en-GB" b="0" i="1" smtClean="0">
                            <a:latin typeface="Cambria Math" panose="02040503050406030204" pitchFamily="18" charset="0"/>
                          </a:rPr>
                          <m:t>)</m:t>
                        </m:r>
                      </m:e>
                    </m:nary>
                  </m:oMath>
                </a14:m>
                <a:r>
                  <a:rPr lang="en-GB" dirty="0" smtClean="0"/>
                  <a:t> for all the particles in a system</a:t>
                </a:r>
              </a:p>
              <a:p>
                <a:r>
                  <a:rPr lang="en-GB" dirty="0"/>
                  <a:t>Thermal (Heat) </a:t>
                </a:r>
                <a:r>
                  <a:rPr lang="en-GB" dirty="0" smtClean="0"/>
                  <a:t>Energy (</a:t>
                </a:r>
                <a:r>
                  <a:rPr lang="en-GB" i="1" dirty="0" smtClean="0"/>
                  <a:t>Q</a:t>
                </a:r>
                <a:r>
                  <a:rPr lang="en-GB" dirty="0" smtClean="0"/>
                  <a:t> )</a:t>
                </a:r>
              </a:p>
              <a:p>
                <a:pPr lvl="1"/>
                <a:r>
                  <a:rPr lang="en-GB" dirty="0" smtClean="0"/>
                  <a:t>Energy transferred from one body to another as a result of a difference in temperature between them</a:t>
                </a:r>
                <a:endParaRPr lang="en-GB" dirty="0"/>
              </a:p>
              <a:p>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642" t="-1551"/>
                </a:stretch>
              </a:blipFill>
            </p:spPr>
            <p:txBody>
              <a:bodyPr/>
              <a:lstStyle/>
              <a:p>
                <a:r>
                  <a:rPr lang="en-GB">
                    <a:noFill/>
                  </a:rPr>
                  <a:t> </a:t>
                </a:r>
              </a:p>
            </p:txBody>
          </p:sp>
        </mc:Fallback>
      </mc:AlternateContent>
    </p:spTree>
    <p:extLst>
      <p:ext uri="{BB962C8B-B14F-4D97-AF65-F5344CB8AC3E}">
        <p14:creationId xmlns:p14="http://schemas.microsoft.com/office/powerpoint/2010/main" val="1148439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Zeroth Law of Thermodynamics</a:t>
            </a:r>
            <a:endParaRPr lang="en-GB" dirty="0"/>
          </a:p>
        </p:txBody>
      </p:sp>
      <p:sp>
        <p:nvSpPr>
          <p:cNvPr id="3" name="Content Placeholder 2"/>
          <p:cNvSpPr>
            <a:spLocks noGrp="1"/>
          </p:cNvSpPr>
          <p:nvPr>
            <p:ph idx="1"/>
          </p:nvPr>
        </p:nvSpPr>
        <p:spPr>
          <a:xfrm>
            <a:off x="0" y="2517297"/>
            <a:ext cx="9144000" cy="4112103"/>
          </a:xfrm>
        </p:spPr>
        <p:txBody>
          <a:bodyPr/>
          <a:lstStyle/>
          <a:p>
            <a:r>
              <a:rPr lang="en-GB" sz="2800" dirty="0" smtClean="0"/>
              <a:t>‘0ThD’ for short (like N(II))</a:t>
            </a:r>
          </a:p>
          <a:p>
            <a:r>
              <a:rPr lang="en-GB" dirty="0" smtClean="0">
                <a:solidFill>
                  <a:srgbClr val="FF0000"/>
                </a:solidFill>
              </a:rPr>
              <a:t>If Body A is in thermal equilibrium with Body B and Body B is in thermal equilibrium with Body C, then Body A is in thermal equilibrium with Body C</a:t>
            </a:r>
          </a:p>
          <a:p>
            <a:r>
              <a:rPr lang="en-GB" sz="2800" dirty="0" smtClean="0"/>
              <a:t>Obvious?</a:t>
            </a:r>
          </a:p>
          <a:p>
            <a:r>
              <a:rPr lang="en-GB" sz="2800" dirty="0" smtClean="0"/>
              <a:t>Without this, temperature could not be defined or measured in a non-circular way</a:t>
            </a:r>
            <a:endParaRPr lang="en-GB" sz="2800" dirty="0"/>
          </a:p>
        </p:txBody>
      </p:sp>
      <p:sp>
        <p:nvSpPr>
          <p:cNvPr id="5" name="TextBox 4"/>
          <p:cNvSpPr txBox="1"/>
          <p:nvPr/>
        </p:nvSpPr>
        <p:spPr>
          <a:xfrm>
            <a:off x="2265997" y="1621283"/>
            <a:ext cx="1080135" cy="646331"/>
          </a:xfrm>
          <a:prstGeom prst="rect">
            <a:avLst/>
          </a:prstGeom>
          <a:solidFill>
            <a:srgbClr val="7030A0"/>
          </a:solidFill>
        </p:spPr>
        <p:txBody>
          <a:bodyPr wrap="square" rtlCol="0">
            <a:spAutoFit/>
          </a:bodyPr>
          <a:lstStyle/>
          <a:p>
            <a:pPr algn="ctr"/>
            <a:r>
              <a:rPr lang="en-GB" dirty="0" smtClean="0"/>
              <a:t>A</a:t>
            </a:r>
            <a:endParaRPr lang="en-GB" dirty="0"/>
          </a:p>
        </p:txBody>
      </p:sp>
      <p:sp>
        <p:nvSpPr>
          <p:cNvPr id="6" name="TextBox 5"/>
          <p:cNvSpPr txBox="1"/>
          <p:nvPr/>
        </p:nvSpPr>
        <p:spPr>
          <a:xfrm>
            <a:off x="4426267" y="1621283"/>
            <a:ext cx="1080135" cy="646331"/>
          </a:xfrm>
          <a:prstGeom prst="rect">
            <a:avLst/>
          </a:prstGeom>
          <a:solidFill>
            <a:schemeClr val="bg2">
              <a:lumMod val="50000"/>
              <a:lumOff val="50000"/>
            </a:schemeClr>
          </a:solidFill>
        </p:spPr>
        <p:txBody>
          <a:bodyPr wrap="square" rtlCol="0">
            <a:spAutoFit/>
          </a:bodyPr>
          <a:lstStyle/>
          <a:p>
            <a:pPr algn="ctr"/>
            <a:r>
              <a:rPr lang="en-GB" dirty="0"/>
              <a:t>C</a:t>
            </a:r>
          </a:p>
        </p:txBody>
      </p:sp>
      <p:sp>
        <p:nvSpPr>
          <p:cNvPr id="7" name="TextBox 6"/>
          <p:cNvSpPr txBox="1"/>
          <p:nvPr/>
        </p:nvSpPr>
        <p:spPr>
          <a:xfrm>
            <a:off x="3346132" y="1621284"/>
            <a:ext cx="1080135" cy="646331"/>
          </a:xfrm>
          <a:prstGeom prst="rect">
            <a:avLst/>
          </a:prstGeom>
          <a:solidFill>
            <a:srgbClr val="FF0000"/>
          </a:solidFill>
        </p:spPr>
        <p:txBody>
          <a:bodyPr wrap="square" rtlCol="0">
            <a:spAutoFit/>
          </a:bodyPr>
          <a:lstStyle/>
          <a:p>
            <a:pPr algn="ctr"/>
            <a:r>
              <a:rPr lang="en-GB" dirty="0"/>
              <a:t>B</a:t>
            </a:r>
          </a:p>
        </p:txBody>
      </p:sp>
    </p:spTree>
    <p:extLst>
      <p:ext uri="{BB962C8B-B14F-4D97-AF65-F5344CB8AC3E}">
        <p14:creationId xmlns:p14="http://schemas.microsoft.com/office/powerpoint/2010/main" val="4277070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par>
                          <p:cTn id="11" fill="hold">
                            <p:stCondLst>
                              <p:cond delay="0"/>
                            </p:stCondLst>
                            <p:childTnLst>
                              <p:par>
                                <p:cTn id="12" presetID="10"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childTnLst>
                                </p:cTn>
                              </p:par>
                            </p:childTnLst>
                          </p:cTn>
                        </p:par>
                        <p:par>
                          <p:cTn id="15" fill="hold">
                            <p:stCondLst>
                              <p:cond delay="2000"/>
                            </p:stCondLst>
                            <p:childTnLst>
                              <p:par>
                                <p:cTn id="16" presetID="10" presetClass="entr" presetSubtype="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2000"/>
                                        <p:tgtEl>
                                          <p:spTgt spid="7"/>
                                        </p:tgtEl>
                                      </p:cBhvr>
                                    </p:animEffect>
                                  </p:childTnLst>
                                </p:cTn>
                              </p:par>
                            </p:childTnLst>
                          </p:cTn>
                        </p:par>
                        <p:par>
                          <p:cTn id="19" fill="hold">
                            <p:stCondLst>
                              <p:cond delay="4000"/>
                            </p:stCondLst>
                            <p:childTnLst>
                              <p:par>
                                <p:cTn id="20" presetID="10"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The First Law of Thermodynamics (1ThD)</a:t>
            </a:r>
          </a:p>
        </p:txBody>
      </p:sp>
      <p:sp>
        <p:nvSpPr>
          <p:cNvPr id="3" name="Content Placeholder 2"/>
          <p:cNvSpPr>
            <a:spLocks noGrp="1"/>
          </p:cNvSpPr>
          <p:nvPr>
            <p:ph idx="1"/>
          </p:nvPr>
        </p:nvSpPr>
        <p:spPr/>
        <p:txBody>
          <a:bodyPr/>
          <a:lstStyle/>
          <a:p>
            <a:r>
              <a:rPr lang="en-GB" dirty="0" smtClean="0"/>
              <a:t>How many ways can the Internal Energy (</a:t>
            </a:r>
            <a:r>
              <a:rPr lang="en-GB" i="1" dirty="0" smtClean="0"/>
              <a:t>U </a:t>
            </a:r>
            <a:r>
              <a:rPr lang="en-GB" dirty="0" smtClean="0"/>
              <a:t>) of a system be increased?</a:t>
            </a:r>
          </a:p>
          <a:p>
            <a:r>
              <a:rPr lang="en-GB" dirty="0" smtClean="0"/>
              <a:t>Two (and only two):</a:t>
            </a:r>
          </a:p>
          <a:p>
            <a:pPr lvl="1"/>
            <a:r>
              <a:rPr lang="en-GB" dirty="0" smtClean="0"/>
              <a:t>Transfer thermal energy (</a:t>
            </a:r>
            <a:r>
              <a:rPr lang="en-GB" i="1" dirty="0" smtClean="0"/>
              <a:t>Q</a:t>
            </a:r>
            <a:r>
              <a:rPr lang="en-GB" dirty="0" smtClean="0"/>
              <a:t> ) to it</a:t>
            </a:r>
          </a:p>
          <a:p>
            <a:pPr lvl="1"/>
            <a:r>
              <a:rPr lang="en-GB" dirty="0" smtClean="0"/>
              <a:t>Do work (</a:t>
            </a:r>
            <a:r>
              <a:rPr lang="en-GB" i="1" dirty="0" smtClean="0"/>
              <a:t>W</a:t>
            </a:r>
            <a:r>
              <a:rPr lang="en-GB" dirty="0" smtClean="0"/>
              <a:t> ) on it</a:t>
            </a:r>
            <a:endParaRPr lang="en-GB" dirty="0"/>
          </a:p>
        </p:txBody>
      </p:sp>
    </p:spTree>
    <p:extLst>
      <p:ext uri="{BB962C8B-B14F-4D97-AF65-F5344CB8AC3E}">
        <p14:creationId xmlns:p14="http://schemas.microsoft.com/office/powerpoint/2010/main" val="825566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CPD Template">
  <a:themeElements>
    <a:clrScheme name="">
      <a:dk1>
        <a:srgbClr val="000000"/>
      </a:dk1>
      <a:lt1>
        <a:srgbClr val="FFFFFF"/>
      </a:lt1>
      <a:dk2>
        <a:srgbClr val="000000"/>
      </a:dk2>
      <a:lt2>
        <a:srgbClr val="FFFF00"/>
      </a:lt2>
      <a:accent1>
        <a:srgbClr val="FF9900"/>
      </a:accent1>
      <a:accent2>
        <a:srgbClr val="00FFFF"/>
      </a:accent2>
      <a:accent3>
        <a:srgbClr val="AAAAAA"/>
      </a:accent3>
      <a:accent4>
        <a:srgbClr val="DADADA"/>
      </a:accent4>
      <a:accent5>
        <a:srgbClr val="FFCAAA"/>
      </a:accent5>
      <a:accent6>
        <a:srgbClr val="00E7E7"/>
      </a:accent6>
      <a:hlink>
        <a:srgbClr val="FF0000"/>
      </a:hlink>
      <a:folHlink>
        <a:srgbClr val="969696"/>
      </a:folHlink>
    </a:clrScheme>
    <a:fontScheme name="BCPD Template">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1" i="0" u="none" strike="noStrike" cap="none" normalizeH="0" baseline="0" smtClean="0">
            <a:ln>
              <a:noFill/>
            </a:ln>
            <a:solidFill>
              <a:schemeClr val="accent2"/>
            </a:solidFill>
            <a:effectLst/>
            <a:latin typeface="Garamond"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1" i="0" u="none" strike="noStrike" cap="none" normalizeH="0" baseline="0" smtClean="0">
            <a:ln>
              <a:noFill/>
            </a:ln>
            <a:solidFill>
              <a:schemeClr val="accent2"/>
            </a:solidFill>
            <a:effectLst/>
            <a:latin typeface="Garamond" pitchFamily="18" charset="0"/>
          </a:defRPr>
        </a:defPPr>
      </a:lstStyle>
    </a:lnDef>
  </a:objectDefaults>
  <a:extraClrSchemeLst>
    <a:extraClrScheme>
      <a:clrScheme name="BCPD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CPD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CPD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CPD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CPD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CPD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CPD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\\bc.local\BcDfs\Faculty home areas and redirected folders\Teaching\mharrison\Application Data\Microsoft\Templates\BCPD Template.pot</Template>
  <TotalTime>367</TotalTime>
  <Words>1419</Words>
  <Application>Microsoft Office PowerPoint</Application>
  <PresentationFormat>On-screen Show (4:3)</PresentationFormat>
  <Paragraphs>152</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Cambria Math</vt:lpstr>
      <vt:lpstr>Garamond</vt:lpstr>
      <vt:lpstr>Symbol</vt:lpstr>
      <vt:lpstr>BCPD Template</vt:lpstr>
      <vt:lpstr>KES Bath Physics Department</vt:lpstr>
      <vt:lpstr>Why bother?</vt:lpstr>
      <vt:lpstr>CP Snow and The Two Cultures (1959)</vt:lpstr>
      <vt:lpstr>CP Snow and The Two Cultures (1959)</vt:lpstr>
      <vt:lpstr>Quick background</vt:lpstr>
      <vt:lpstr>Timeline (approximate)</vt:lpstr>
      <vt:lpstr>Definitions</vt:lpstr>
      <vt:lpstr>The Zeroth Law of Thermodynamics</vt:lpstr>
      <vt:lpstr>The First Law of Thermodynamics (1ThD)</vt:lpstr>
      <vt:lpstr>The First Law of Thermodynamics (1ThD)</vt:lpstr>
      <vt:lpstr>1ThD</vt:lpstr>
      <vt:lpstr>∆U=∆Q+∆W for a drill bit</vt:lpstr>
      <vt:lpstr>∆U=∆Q+∆W for a drill bit</vt:lpstr>
      <vt:lpstr>The Second Law of Thermodynamics (2ThD)</vt:lpstr>
      <vt:lpstr>The Second Law of Thermodynamics (2ThD)</vt:lpstr>
      <vt:lpstr>Boltzmann’s tombstone</vt:lpstr>
      <vt:lpstr>Entropy example</vt:lpstr>
      <vt:lpstr>Entropy example</vt:lpstr>
      <vt:lpstr>PowerPoint Presentation</vt:lpstr>
      <vt:lpstr>PowerPoint Presentation</vt:lpstr>
      <vt:lpstr>Alternative statements of 2ThD</vt:lpstr>
      <vt:lpstr>2ThD and efficiency</vt:lpstr>
      <vt:lpstr>2ThD and efficiency</vt:lpstr>
      <vt:lpstr>2ThD and efficiency</vt:lpstr>
      <vt:lpstr>PowerPoint Presentation</vt:lpstr>
      <vt:lpstr>The Third Law of Thermodynamics (3ThD)</vt:lpstr>
      <vt:lpstr>Current world records</vt:lpstr>
      <vt:lpstr>3ThD and efficiency</vt:lpstr>
      <vt:lpstr>Engineers’ statements of ThD</vt:lpstr>
    </vt:vector>
  </TitlesOfParts>
  <Company>Bradfield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Bradfield College Physics Department</dc:title>
  <dc:creator>mharrison</dc:creator>
  <cp:lastModifiedBy>Harrison, M</cp:lastModifiedBy>
  <cp:revision>204</cp:revision>
  <cp:lastPrinted>2015-01-30T10:07:03Z</cp:lastPrinted>
  <dcterms:created xsi:type="dcterms:W3CDTF">2004-09-03T12:36:13Z</dcterms:created>
  <dcterms:modified xsi:type="dcterms:W3CDTF">2016-01-15T08:36:17Z</dcterms:modified>
</cp:coreProperties>
</file>