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7" r:id="rId2"/>
    <p:sldId id="268" r:id="rId3"/>
    <p:sldId id="274" r:id="rId4"/>
    <p:sldId id="269" r:id="rId5"/>
    <p:sldId id="270" r:id="rId6"/>
    <p:sldId id="271" r:id="rId7"/>
    <p:sldId id="272" r:id="rId8"/>
    <p:sldId id="273" r:id="rId9"/>
    <p:sldId id="275" r:id="rId10"/>
    <p:sldId id="278" r:id="rId11"/>
    <p:sldId id="276" r:id="rId12"/>
    <p:sldId id="277" r:id="rId13"/>
    <p:sldId id="279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accent2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89643" autoAdjust="0"/>
  </p:normalViewPr>
  <p:slideViewPr>
    <p:cSldViewPr snapToGrid="0">
      <p:cViewPr varScale="1">
        <p:scale>
          <a:sx n="97" d="100"/>
          <a:sy n="97" d="100"/>
        </p:scale>
        <p:origin x="3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1C5BDFB-D745-47C0-B075-A39F56983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5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B2B1D-4AFE-4844-B373-16F3A4625435}" type="datetimeFigureOut">
              <a:rPr lang="en-GB" smtClean="0"/>
              <a:pPr/>
              <a:t>24/09/2015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2EC00-FA2B-410A-9AF0-F0E4BDB2274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27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cV78KE38J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www.youtube.com/watch?v</a:t>
            </a:r>
            <a:r>
              <a:rPr lang="en-GB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=qcV78KE38J4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2EC00-FA2B-410A-9AF0-F0E4BDB2274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1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GB" dirty="0" smtClean="0"/>
              <a:t>1 cm</a:t>
            </a:r>
          </a:p>
          <a:p>
            <a:pPr marL="228600" indent="-228600">
              <a:buAutoNum type="alphaLcParenR"/>
            </a:pPr>
            <a:r>
              <a:rPr lang="en-GB" smtClean="0"/>
              <a:t>0.7 </a:t>
            </a:r>
            <a:r>
              <a:rPr lang="en-GB" dirty="0" smtClean="0"/>
              <a:t>mm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2EC00-FA2B-410A-9AF0-F0E4BDB2274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09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http://galileo.phys.virginia.edu/classes/609.ral5q.fall04/LecturePDF/L14-GALILEOSCALING.pdf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2EC00-FA2B-410A-9AF0-F0E4BDB2274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25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http://galileo.phys.virginia.edu/classes/609.ral5q.fall04/LecturePDF/L14-GALILEOSCALING.pdf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2EC00-FA2B-410A-9AF0-F0E4BDB2274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0" y="609600"/>
            <a:ext cx="8637588" cy="1019175"/>
            <a:chOff x="1141" y="1158"/>
            <a:chExt cx="9619" cy="1134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 bwMode="auto">
            <a:xfrm>
              <a:off x="9627" y="1158"/>
              <a:ext cx="1133" cy="1134"/>
              <a:chOff x="9627" y="1158"/>
              <a:chExt cx="1133" cy="1134"/>
            </a:xfrm>
          </p:grpSpPr>
          <p:sp>
            <p:nvSpPr>
              <p:cNvPr id="7" name="Oval 6"/>
              <p:cNvSpPr>
                <a:spLocks noChangeAspect="1" noChangeArrowheads="1"/>
              </p:cNvSpPr>
              <p:nvPr/>
            </p:nvSpPr>
            <p:spPr bwMode="auto">
              <a:xfrm>
                <a:off x="10003" y="1534"/>
                <a:ext cx="378" cy="3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" name="Freeform 7"/>
              <p:cNvSpPr>
                <a:spLocks noChangeAspect="1"/>
              </p:cNvSpPr>
              <p:nvPr/>
            </p:nvSpPr>
            <p:spPr bwMode="auto">
              <a:xfrm>
                <a:off x="10161" y="115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" name="Freeform 8"/>
              <p:cNvSpPr>
                <a:spLocks noChangeAspect="1"/>
              </p:cNvSpPr>
              <p:nvPr/>
            </p:nvSpPr>
            <p:spPr bwMode="auto">
              <a:xfrm rot="1800000">
                <a:off x="10355" y="1211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" name="Freeform 9"/>
              <p:cNvSpPr>
                <a:spLocks noChangeAspect="1"/>
              </p:cNvSpPr>
              <p:nvPr/>
            </p:nvSpPr>
            <p:spPr bwMode="auto">
              <a:xfrm rot="3600000">
                <a:off x="10490" y="1348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" name="Freeform 10"/>
              <p:cNvSpPr>
                <a:spLocks noChangeAspect="1"/>
              </p:cNvSpPr>
              <p:nvPr/>
            </p:nvSpPr>
            <p:spPr bwMode="auto">
              <a:xfrm rot="19800000">
                <a:off x="9977" y="1213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" name="Freeform 11"/>
              <p:cNvSpPr>
                <a:spLocks noChangeAspect="1"/>
              </p:cNvSpPr>
              <p:nvPr/>
            </p:nvSpPr>
            <p:spPr bwMode="auto">
              <a:xfrm rot="18000000">
                <a:off x="9852" y="1344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" name="Freeform 12"/>
              <p:cNvSpPr>
                <a:spLocks noChangeAspect="1"/>
              </p:cNvSpPr>
              <p:nvPr/>
            </p:nvSpPr>
            <p:spPr bwMode="auto">
              <a:xfrm rot="16200000">
                <a:off x="9809" y="151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" name="Freeform 13"/>
              <p:cNvSpPr>
                <a:spLocks noChangeAspect="1"/>
              </p:cNvSpPr>
              <p:nvPr/>
            </p:nvSpPr>
            <p:spPr bwMode="auto">
              <a:xfrm rot="14400000">
                <a:off x="9865" y="1715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" name="Freeform 14"/>
              <p:cNvSpPr>
                <a:spLocks noChangeAspect="1"/>
              </p:cNvSpPr>
              <p:nvPr/>
            </p:nvSpPr>
            <p:spPr bwMode="auto">
              <a:xfrm rot="12600000">
                <a:off x="9996" y="1835"/>
                <a:ext cx="51" cy="4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" name="Freeform 15"/>
              <p:cNvSpPr>
                <a:spLocks noChangeAspect="1"/>
              </p:cNvSpPr>
              <p:nvPr/>
            </p:nvSpPr>
            <p:spPr bwMode="auto">
              <a:xfrm rot="10800000">
                <a:off x="10168" y="1877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 bwMode="auto">
              <a:xfrm rot="9000000">
                <a:off x="10336" y="183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" name="Freeform 17"/>
              <p:cNvSpPr>
                <a:spLocks noChangeAspect="1"/>
              </p:cNvSpPr>
              <p:nvPr/>
            </p:nvSpPr>
            <p:spPr bwMode="auto">
              <a:xfrm rot="7200000">
                <a:off x="10482" y="1692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" name="Freeform 18"/>
              <p:cNvSpPr>
                <a:spLocks noChangeAspect="1"/>
              </p:cNvSpPr>
              <p:nvPr/>
            </p:nvSpPr>
            <p:spPr bwMode="auto">
              <a:xfrm rot="5400000">
                <a:off x="10527" y="151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" name="Freeform 19"/>
              <p:cNvSpPr>
                <a:spLocks noChangeAspect="1"/>
              </p:cNvSpPr>
              <p:nvPr/>
            </p:nvSpPr>
            <p:spPr bwMode="auto">
              <a:xfrm rot="900000">
                <a:off x="10246" y="1342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" name="Freeform 20"/>
              <p:cNvSpPr>
                <a:spLocks noChangeAspect="1"/>
              </p:cNvSpPr>
              <p:nvPr/>
            </p:nvSpPr>
            <p:spPr bwMode="auto">
              <a:xfrm rot="2700000">
                <a:off x="10369" y="1426"/>
                <a:ext cx="44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" name="Freeform 21"/>
              <p:cNvSpPr>
                <a:spLocks noChangeAspect="1"/>
              </p:cNvSpPr>
              <p:nvPr/>
            </p:nvSpPr>
            <p:spPr bwMode="auto">
              <a:xfrm rot="4500000">
                <a:off x="10435" y="1536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" name="Freeform 22"/>
              <p:cNvSpPr>
                <a:spLocks noChangeAspect="1"/>
              </p:cNvSpPr>
              <p:nvPr/>
            </p:nvSpPr>
            <p:spPr bwMode="auto">
              <a:xfrm rot="6300000">
                <a:off x="10417" y="1665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Freeform 23"/>
              <p:cNvSpPr>
                <a:spLocks noChangeAspect="1"/>
              </p:cNvSpPr>
              <p:nvPr/>
            </p:nvSpPr>
            <p:spPr bwMode="auto">
              <a:xfrm rot="8100000">
                <a:off x="10339" y="178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" name="Freeform 24"/>
              <p:cNvSpPr>
                <a:spLocks noChangeAspect="1"/>
              </p:cNvSpPr>
              <p:nvPr/>
            </p:nvSpPr>
            <p:spPr bwMode="auto">
              <a:xfrm rot="9900000">
                <a:off x="10230" y="1838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6" name="Freeform 25"/>
              <p:cNvSpPr>
                <a:spLocks noChangeAspect="1"/>
              </p:cNvSpPr>
              <p:nvPr/>
            </p:nvSpPr>
            <p:spPr bwMode="auto">
              <a:xfrm rot="11700000">
                <a:off x="10115" y="184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7" name="Freeform 26"/>
              <p:cNvSpPr>
                <a:spLocks noChangeAspect="1"/>
              </p:cNvSpPr>
              <p:nvPr/>
            </p:nvSpPr>
            <p:spPr bwMode="auto">
              <a:xfrm rot="13500000">
                <a:off x="10010" y="1791"/>
                <a:ext cx="41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8" name="Freeform 27"/>
              <p:cNvSpPr>
                <a:spLocks noChangeAspect="1"/>
              </p:cNvSpPr>
              <p:nvPr/>
            </p:nvSpPr>
            <p:spPr bwMode="auto">
              <a:xfrm rot="15300000">
                <a:off x="9925" y="1675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9" name="Freeform 28"/>
              <p:cNvSpPr>
                <a:spLocks noChangeAspect="1"/>
              </p:cNvSpPr>
              <p:nvPr/>
            </p:nvSpPr>
            <p:spPr bwMode="auto">
              <a:xfrm rot="17100000">
                <a:off x="9918" y="1533"/>
                <a:ext cx="41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0" name="Freeform 29"/>
              <p:cNvSpPr>
                <a:spLocks noChangeAspect="1"/>
              </p:cNvSpPr>
              <p:nvPr/>
            </p:nvSpPr>
            <p:spPr bwMode="auto">
              <a:xfrm rot="18900000">
                <a:off x="9972" y="1414"/>
                <a:ext cx="42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1" name="Freeform 30"/>
              <p:cNvSpPr>
                <a:spLocks noChangeAspect="1"/>
              </p:cNvSpPr>
              <p:nvPr/>
            </p:nvSpPr>
            <p:spPr bwMode="auto">
              <a:xfrm rot="20700000">
                <a:off x="10090" y="1336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6" name="Rectangle 31"/>
            <p:cNvSpPr>
              <a:spLocks noChangeAspect="1" noChangeArrowheads="1"/>
            </p:cNvSpPr>
            <p:nvPr/>
          </p:nvSpPr>
          <p:spPr bwMode="auto">
            <a:xfrm>
              <a:off x="1141" y="1700"/>
              <a:ext cx="8505" cy="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5240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Bradfield College Physics Department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240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28" name="Group 7"/>
          <p:cNvGrpSpPr>
            <a:grpSpLocks noChangeAspect="1"/>
          </p:cNvGrpSpPr>
          <p:nvPr/>
        </p:nvGrpSpPr>
        <p:grpSpPr bwMode="auto">
          <a:xfrm>
            <a:off x="0" y="609600"/>
            <a:ext cx="8637588" cy="1019175"/>
            <a:chOff x="1141" y="1158"/>
            <a:chExt cx="9619" cy="1134"/>
          </a:xfrm>
        </p:grpSpPr>
        <p:grpSp>
          <p:nvGrpSpPr>
            <p:cNvPr id="1029" name="Group 8"/>
            <p:cNvGrpSpPr>
              <a:grpSpLocks noChangeAspect="1"/>
            </p:cNvGrpSpPr>
            <p:nvPr/>
          </p:nvGrpSpPr>
          <p:grpSpPr bwMode="auto">
            <a:xfrm>
              <a:off x="9626" y="1158"/>
              <a:ext cx="1134" cy="1134"/>
              <a:chOff x="9626" y="1158"/>
              <a:chExt cx="1134" cy="1134"/>
            </a:xfrm>
          </p:grpSpPr>
          <p:sp>
            <p:nvSpPr>
              <p:cNvPr id="1033" name="Oval 9"/>
              <p:cNvSpPr>
                <a:spLocks noChangeAspect="1" noChangeArrowheads="1"/>
              </p:cNvSpPr>
              <p:nvPr/>
            </p:nvSpPr>
            <p:spPr bwMode="auto">
              <a:xfrm>
                <a:off x="10003" y="1534"/>
                <a:ext cx="378" cy="3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4" name="Freeform 10"/>
              <p:cNvSpPr>
                <a:spLocks noChangeAspect="1"/>
              </p:cNvSpPr>
              <p:nvPr/>
            </p:nvSpPr>
            <p:spPr bwMode="auto">
              <a:xfrm>
                <a:off x="10161" y="1158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5" name="Freeform 11"/>
              <p:cNvSpPr>
                <a:spLocks noChangeAspect="1"/>
              </p:cNvSpPr>
              <p:nvPr/>
            </p:nvSpPr>
            <p:spPr bwMode="auto">
              <a:xfrm rot="1800000">
                <a:off x="10355" y="1211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6" name="Freeform 12"/>
              <p:cNvSpPr>
                <a:spLocks noChangeAspect="1"/>
              </p:cNvSpPr>
              <p:nvPr/>
            </p:nvSpPr>
            <p:spPr bwMode="auto">
              <a:xfrm rot="3600000">
                <a:off x="10490" y="1348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7" name="Freeform 13"/>
              <p:cNvSpPr>
                <a:spLocks noChangeAspect="1"/>
              </p:cNvSpPr>
              <p:nvPr/>
            </p:nvSpPr>
            <p:spPr bwMode="auto">
              <a:xfrm rot="19800000">
                <a:off x="9977" y="1213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8" name="Freeform 14"/>
              <p:cNvSpPr>
                <a:spLocks noChangeAspect="1"/>
              </p:cNvSpPr>
              <p:nvPr/>
            </p:nvSpPr>
            <p:spPr bwMode="auto">
              <a:xfrm rot="18000000">
                <a:off x="9852" y="1344"/>
                <a:ext cx="53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39" name="Freeform 15"/>
              <p:cNvSpPr>
                <a:spLocks noChangeAspect="1"/>
              </p:cNvSpPr>
              <p:nvPr/>
            </p:nvSpPr>
            <p:spPr bwMode="auto">
              <a:xfrm rot="16200000">
                <a:off x="9810" y="1519"/>
                <a:ext cx="51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0" name="Freeform 16"/>
              <p:cNvSpPr>
                <a:spLocks noChangeAspect="1"/>
              </p:cNvSpPr>
              <p:nvPr/>
            </p:nvSpPr>
            <p:spPr bwMode="auto">
              <a:xfrm rot="14400000">
                <a:off x="9865" y="1714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1" name="Freeform 17"/>
              <p:cNvSpPr>
                <a:spLocks noChangeAspect="1"/>
              </p:cNvSpPr>
              <p:nvPr/>
            </p:nvSpPr>
            <p:spPr bwMode="auto">
              <a:xfrm rot="12600000">
                <a:off x="9996" y="1835"/>
                <a:ext cx="51" cy="4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2" name="Freeform 18"/>
              <p:cNvSpPr>
                <a:spLocks noChangeAspect="1"/>
              </p:cNvSpPr>
              <p:nvPr/>
            </p:nvSpPr>
            <p:spPr bwMode="auto">
              <a:xfrm rot="10800000">
                <a:off x="10168" y="1877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3" name="Freeform 19"/>
              <p:cNvSpPr>
                <a:spLocks noChangeAspect="1"/>
              </p:cNvSpPr>
              <p:nvPr/>
            </p:nvSpPr>
            <p:spPr bwMode="auto">
              <a:xfrm rot="9000000">
                <a:off x="10336" y="183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4" name="Freeform 20"/>
              <p:cNvSpPr>
                <a:spLocks noChangeAspect="1"/>
              </p:cNvSpPr>
              <p:nvPr/>
            </p:nvSpPr>
            <p:spPr bwMode="auto">
              <a:xfrm rot="7200000">
                <a:off x="10482" y="1693"/>
                <a:ext cx="53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5" name="Freeform 21"/>
              <p:cNvSpPr>
                <a:spLocks noChangeAspect="1"/>
              </p:cNvSpPr>
              <p:nvPr/>
            </p:nvSpPr>
            <p:spPr bwMode="auto">
              <a:xfrm rot="5400000">
                <a:off x="10527" y="1516"/>
                <a:ext cx="51" cy="4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8" y="0"/>
                  </a:cxn>
                  <a:cxn ang="0">
                    <a:pos x="171" y="1368"/>
                  </a:cxn>
                  <a:cxn ang="0">
                    <a:pos x="57" y="1368"/>
                  </a:cxn>
                  <a:cxn ang="0">
                    <a:pos x="0" y="0"/>
                  </a:cxn>
                </a:cxnLst>
                <a:rect l="0" t="0" r="r" b="b"/>
                <a:pathLst>
                  <a:path w="228" h="1368">
                    <a:moveTo>
                      <a:pt x="0" y="0"/>
                    </a:moveTo>
                    <a:lnTo>
                      <a:pt x="228" y="0"/>
                    </a:lnTo>
                    <a:lnTo>
                      <a:pt x="171" y="1368"/>
                    </a:lnTo>
                    <a:lnTo>
                      <a:pt x="57" y="13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6" name="Freeform 22"/>
              <p:cNvSpPr>
                <a:spLocks noChangeAspect="1"/>
              </p:cNvSpPr>
              <p:nvPr/>
            </p:nvSpPr>
            <p:spPr bwMode="auto">
              <a:xfrm rot="900000">
                <a:off x="10246" y="1342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7" name="Freeform 23"/>
              <p:cNvSpPr>
                <a:spLocks noChangeAspect="1"/>
              </p:cNvSpPr>
              <p:nvPr/>
            </p:nvSpPr>
            <p:spPr bwMode="auto">
              <a:xfrm rot="2700000">
                <a:off x="10369" y="1426"/>
                <a:ext cx="44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8" name="Freeform 24"/>
              <p:cNvSpPr>
                <a:spLocks noChangeAspect="1"/>
              </p:cNvSpPr>
              <p:nvPr/>
            </p:nvSpPr>
            <p:spPr bwMode="auto">
              <a:xfrm rot="4500000">
                <a:off x="10435" y="1536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9" name="Freeform 25"/>
              <p:cNvSpPr>
                <a:spLocks noChangeAspect="1"/>
              </p:cNvSpPr>
              <p:nvPr/>
            </p:nvSpPr>
            <p:spPr bwMode="auto">
              <a:xfrm rot="6300000">
                <a:off x="10417" y="1665"/>
                <a:ext cx="42" cy="2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0" name="Freeform 26"/>
              <p:cNvSpPr>
                <a:spLocks noChangeAspect="1"/>
              </p:cNvSpPr>
              <p:nvPr/>
            </p:nvSpPr>
            <p:spPr bwMode="auto">
              <a:xfrm rot="8100000">
                <a:off x="10339" y="178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1" name="Freeform 27"/>
              <p:cNvSpPr>
                <a:spLocks noChangeAspect="1"/>
              </p:cNvSpPr>
              <p:nvPr/>
            </p:nvSpPr>
            <p:spPr bwMode="auto">
              <a:xfrm rot="9900000">
                <a:off x="10230" y="1838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2" name="Freeform 28"/>
              <p:cNvSpPr>
                <a:spLocks noChangeAspect="1"/>
              </p:cNvSpPr>
              <p:nvPr/>
            </p:nvSpPr>
            <p:spPr bwMode="auto">
              <a:xfrm rot="11700000">
                <a:off x="10115" y="1840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3" name="Freeform 29"/>
              <p:cNvSpPr>
                <a:spLocks noChangeAspect="1"/>
              </p:cNvSpPr>
              <p:nvPr/>
            </p:nvSpPr>
            <p:spPr bwMode="auto">
              <a:xfrm rot="13500000">
                <a:off x="10010" y="1792"/>
                <a:ext cx="41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4" name="Freeform 30"/>
              <p:cNvSpPr>
                <a:spLocks noChangeAspect="1"/>
              </p:cNvSpPr>
              <p:nvPr/>
            </p:nvSpPr>
            <p:spPr bwMode="auto">
              <a:xfrm rot="15300000">
                <a:off x="9925" y="1675"/>
                <a:ext cx="42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5" name="Freeform 31"/>
              <p:cNvSpPr>
                <a:spLocks noChangeAspect="1"/>
              </p:cNvSpPr>
              <p:nvPr/>
            </p:nvSpPr>
            <p:spPr bwMode="auto">
              <a:xfrm rot="17100000">
                <a:off x="9919" y="1534"/>
                <a:ext cx="41" cy="2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6" name="Freeform 32"/>
              <p:cNvSpPr>
                <a:spLocks noChangeAspect="1"/>
              </p:cNvSpPr>
              <p:nvPr/>
            </p:nvSpPr>
            <p:spPr bwMode="auto">
              <a:xfrm rot="18900000">
                <a:off x="9973" y="1414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7" name="Freeform 33"/>
              <p:cNvSpPr>
                <a:spLocks noChangeAspect="1"/>
              </p:cNvSpPr>
              <p:nvPr/>
            </p:nvSpPr>
            <p:spPr bwMode="auto">
              <a:xfrm rot="20700000">
                <a:off x="10090" y="1336"/>
                <a:ext cx="41" cy="2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0" y="0"/>
                  </a:cxn>
                  <a:cxn ang="0">
                    <a:pos x="112" y="812"/>
                  </a:cxn>
                  <a:cxn ang="0">
                    <a:pos x="28" y="812"/>
                  </a:cxn>
                  <a:cxn ang="0">
                    <a:pos x="0" y="0"/>
                  </a:cxn>
                </a:cxnLst>
                <a:rect l="0" t="0" r="r" b="b"/>
                <a:pathLst>
                  <a:path w="140" h="812">
                    <a:moveTo>
                      <a:pt x="0" y="0"/>
                    </a:moveTo>
                    <a:lnTo>
                      <a:pt x="140" y="0"/>
                    </a:lnTo>
                    <a:lnTo>
                      <a:pt x="112" y="812"/>
                    </a:lnTo>
                    <a:lnTo>
                      <a:pt x="28" y="8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058" name="Rectangle 34"/>
            <p:cNvSpPr>
              <a:spLocks noChangeAspect="1" noChangeArrowheads="1"/>
            </p:cNvSpPr>
            <p:nvPr/>
          </p:nvSpPr>
          <p:spPr bwMode="auto">
            <a:xfrm>
              <a:off x="1141" y="1700"/>
              <a:ext cx="8505" cy="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SnL2auGFw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v3ceRoERSj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624" y="2346290"/>
            <a:ext cx="7772400" cy="1143000"/>
          </a:xfrm>
        </p:spPr>
        <p:txBody>
          <a:bodyPr/>
          <a:lstStyle/>
          <a:p>
            <a:r>
              <a:rPr lang="en-GB" sz="7200" dirty="0" smtClean="0"/>
              <a:t>Scaling objects up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1693" y="3861048"/>
            <a:ext cx="8532876" cy="1997141"/>
          </a:xfrm>
        </p:spPr>
        <p:txBody>
          <a:bodyPr/>
          <a:lstStyle/>
          <a:p>
            <a:pPr algn="r"/>
            <a:r>
              <a:rPr lang="en-GB" b="0" i="1" dirty="0"/>
              <a:t>Stress, </a:t>
            </a:r>
            <a:r>
              <a:rPr lang="en-GB" b="0" i="1" dirty="0" smtClean="0"/>
              <a:t>Compressive strength, </a:t>
            </a:r>
          </a:p>
          <a:p>
            <a:pPr algn="r"/>
            <a:r>
              <a:rPr lang="en-GB" b="0" i="1" dirty="0" smtClean="0"/>
              <a:t>Elephants, Gazelles, Giant </a:t>
            </a:r>
            <a:r>
              <a:rPr lang="en-GB" b="0" i="1" dirty="0"/>
              <a:t>Mutant </a:t>
            </a:r>
            <a:r>
              <a:rPr lang="en-GB" b="0" i="1" dirty="0" smtClean="0"/>
              <a:t>Ants, </a:t>
            </a:r>
          </a:p>
          <a:p>
            <a:pPr algn="r"/>
            <a:r>
              <a:rPr lang="en-GB" b="0" i="1" dirty="0" smtClean="0"/>
              <a:t>Galileo, and why bubbles, raindrops and planets are spherical</a:t>
            </a:r>
            <a:endParaRPr lang="en-GB" b="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 to gazelles and elephants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644072"/>
                <a:ext cx="8735888" cy="4985327"/>
              </a:xfrm>
            </p:spPr>
            <p:txBody>
              <a:bodyPr/>
              <a:lstStyle/>
              <a:p>
                <a:r>
                  <a:rPr lang="en-GB" dirty="0" smtClean="0"/>
                  <a:t>Elephants are </a:t>
                </a:r>
                <a:r>
                  <a:rPr lang="en-GB" dirty="0" smtClean="0">
                    <a:solidFill>
                      <a:srgbClr val="FFFF00"/>
                    </a:solidFill>
                  </a:rPr>
                  <a:t>6</a:t>
                </a:r>
                <a:r>
                  <a:rPr lang="en-GB" dirty="0" smtClean="0"/>
                  <a:t> times taller than gazelles, but </a:t>
                </a:r>
                <a:r>
                  <a:rPr lang="en-GB" dirty="0" smtClean="0">
                    <a:solidFill>
                      <a:srgbClr val="FFFF00"/>
                    </a:solidFill>
                  </a:rPr>
                  <a:t>250</a:t>
                </a:r>
                <a:r>
                  <a:rPr lang="en-GB" dirty="0" smtClean="0"/>
                  <a:t> times more massive</a:t>
                </a:r>
              </a:p>
              <a:p>
                <a:r>
                  <a:rPr lang="en-GB" dirty="0" smtClean="0"/>
                  <a:t>Why are they not simply 6 times more massive?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b="0" dirty="0" smtClean="0"/>
                  <a:t> </a:t>
                </a:r>
                <a:r>
                  <a:rPr lang="en-GB" dirty="0" smtClean="0"/>
                  <a:t>so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b="0" dirty="0" smtClean="0"/>
                  <a:t> </a:t>
                </a:r>
                <a:r>
                  <a:rPr lang="en-GB" dirty="0" smtClean="0"/>
                  <a:t>for objects of the same/similar density</a:t>
                </a:r>
              </a:p>
              <a:p>
                <a:r>
                  <a:rPr lang="en-GB" dirty="0" smtClean="0"/>
                  <a:t>Height is a linear dimension, Volume is cubic</a:t>
                </a:r>
              </a:p>
              <a:p>
                <a:pPr marL="0" indent="0">
                  <a:buNone/>
                </a:pPr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b="0" dirty="0" smtClean="0"/>
                  <a:t> (roughly, in the case of an animal)</a:t>
                </a:r>
              </a:p>
              <a:p>
                <a:r>
                  <a:rPr lang="en-GB" dirty="0" smtClean="0"/>
                  <a:t>6</a:t>
                </a:r>
                <a:r>
                  <a:rPr lang="en-GB" baseline="30000" dirty="0" smtClean="0"/>
                  <a:t>3</a:t>
                </a:r>
                <a:r>
                  <a:rPr lang="en-GB" dirty="0" smtClean="0"/>
                  <a:t> = 216 </a:t>
                </a:r>
                <a:r>
                  <a:rPr lang="en-GB" dirty="0" smtClean="0">
                    <a:latin typeface="Symbol" panose="05050102010706020507" pitchFamily="18" charset="2"/>
                  </a:rPr>
                  <a:t>»</a:t>
                </a:r>
                <a:r>
                  <a:rPr lang="en-GB" dirty="0" smtClean="0"/>
                  <a:t> 250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644072"/>
                <a:ext cx="8735888" cy="4985327"/>
              </a:xfrm>
              <a:blipFill rotWithShape="0">
                <a:blip r:embed="rId3"/>
                <a:stretch>
                  <a:fillRect l="-1256" t="-1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83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does Galileo fit into this?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In 1638, Galileo published </a:t>
            </a:r>
            <a:r>
              <a:rPr lang="en-GB" i="1" dirty="0" smtClean="0"/>
              <a:t>Two New Sciences</a:t>
            </a:r>
            <a:r>
              <a:rPr lang="en-GB" dirty="0" smtClean="0"/>
              <a:t>, where he explained the square-cube law relating an object’s volume to its area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314" t="1965" r="18383" b="6482"/>
          <a:stretch/>
        </p:blipFill>
        <p:spPr>
          <a:xfrm>
            <a:off x="5044271" y="1647930"/>
            <a:ext cx="3476730" cy="5108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863" t="2049" r="9154" b="2028"/>
          <a:stretch/>
        </p:blipFill>
        <p:spPr>
          <a:xfrm>
            <a:off x="5295481" y="1647929"/>
            <a:ext cx="3577213" cy="495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Why are raindrops and bubbles spherical?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A sphere has the smallest Surface </a:t>
            </a:r>
            <a:r>
              <a:rPr lang="en-GB" dirty="0"/>
              <a:t>A</a:t>
            </a:r>
            <a:r>
              <a:rPr lang="en-GB" dirty="0" smtClean="0"/>
              <a:t>rea to Volume ratio of any shape</a:t>
            </a:r>
          </a:p>
          <a:p>
            <a:r>
              <a:rPr lang="en-GB" dirty="0" smtClean="0"/>
              <a:t>Surface tension forces try to minimise the surface area of raindrops and soap bubbles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2500" y="1885950"/>
            <a:ext cx="4381500" cy="438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836"/>
          <a:stretch/>
        </p:blipFill>
        <p:spPr>
          <a:xfrm>
            <a:off x="4576026" y="2009670"/>
            <a:ext cx="4567974" cy="311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about planets?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371600"/>
            <a:ext cx="4463473" cy="2875935"/>
          </a:xfrm>
        </p:spPr>
        <p:txBody>
          <a:bodyPr/>
          <a:lstStyle/>
          <a:p>
            <a:r>
              <a:rPr lang="en-GB" dirty="0"/>
              <a:t>Gravity does the same to planets, as long as the yield strength of the rock can be </a:t>
            </a:r>
            <a:r>
              <a:rPr lang="en-GB" dirty="0" smtClean="0"/>
              <a:t>overcome</a:t>
            </a:r>
          </a:p>
          <a:p>
            <a:r>
              <a:rPr lang="en-GB" dirty="0" smtClean="0"/>
              <a:t>Ceres ~945km</a:t>
            </a:r>
          </a:p>
          <a:p>
            <a:r>
              <a:rPr lang="en-GB" dirty="0" err="1" smtClean="0"/>
              <a:t>Vesta</a:t>
            </a:r>
            <a:r>
              <a:rPr lang="en-GB" dirty="0" smtClean="0"/>
              <a:t> ~520km</a:t>
            </a:r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22" y="1621811"/>
            <a:ext cx="4692578" cy="4031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66" t="3707" r="2756" b="3460"/>
          <a:stretch/>
        </p:blipFill>
        <p:spPr>
          <a:xfrm>
            <a:off x="1358034" y="4247535"/>
            <a:ext cx="2204602" cy="18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032448" cy="1905000"/>
          </a:xfrm>
        </p:spPr>
        <p:txBody>
          <a:bodyPr/>
          <a:lstStyle/>
          <a:p>
            <a:r>
              <a:rPr lang="en-GB" dirty="0" smtClean="0"/>
              <a:t>The giant animal is a favourite of cheap disaster/ horror films</a:t>
            </a:r>
          </a:p>
          <a:p>
            <a:r>
              <a:rPr lang="en-GB" i="1" dirty="0" smtClean="0">
                <a:hlinkClick r:id="rId3"/>
              </a:rPr>
              <a:t>Them</a:t>
            </a:r>
            <a:r>
              <a:rPr lang="en-GB" dirty="0" smtClean="0">
                <a:hlinkClick r:id="rId3"/>
              </a:rPr>
              <a:t> (1954)</a:t>
            </a:r>
            <a:endParaRPr lang="en-GB" dirty="0" smtClean="0"/>
          </a:p>
          <a:p>
            <a:r>
              <a:rPr lang="en-GB" i="1" dirty="0" smtClean="0">
                <a:hlinkClick r:id="rId4"/>
              </a:rPr>
              <a:t>One Million Years B.C. </a:t>
            </a:r>
            <a:r>
              <a:rPr lang="en-GB" dirty="0" smtClean="0">
                <a:hlinkClick r:id="rId4"/>
              </a:rPr>
              <a:t>(1966)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5040" t="3300" r="1721"/>
          <a:stretch/>
        </p:blipFill>
        <p:spPr>
          <a:xfrm>
            <a:off x="4828982" y="1659630"/>
            <a:ext cx="3233744" cy="5198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120" t="1626" r="1282"/>
          <a:stretch/>
        </p:blipFill>
        <p:spPr>
          <a:xfrm>
            <a:off x="4030278" y="1772816"/>
            <a:ext cx="5113722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7543800" cy="752872"/>
          </a:xfrm>
        </p:spPr>
        <p:txBody>
          <a:bodyPr/>
          <a:lstStyle/>
          <a:p>
            <a:r>
              <a:rPr lang="en-GB" dirty="0" smtClean="0"/>
              <a:t>What Physics problem is there with this idea?</a:t>
            </a:r>
            <a:endParaRPr lang="en-GB" dirty="0"/>
          </a:p>
        </p:txBody>
      </p:sp>
      <p:pic>
        <p:nvPicPr>
          <p:cNvPr id="6" name="il_fi" descr="http://2.bp.blogspot.com/_5KspDlQ-rlY/Sk3_QbkpRII/AAAAAAAABNM/pEI1ZZls7Ac/s400/Them!-giant-ants-001.jpg"/>
          <p:cNvPicPr>
            <a:picLocks noChangeAspect="1"/>
          </p:cNvPicPr>
          <p:nvPr/>
        </p:nvPicPr>
        <p:blipFill>
          <a:blip r:embed="rId2" cstate="print"/>
          <a:srcRect l="18380"/>
          <a:stretch>
            <a:fillRect/>
          </a:stretch>
        </p:blipFill>
        <p:spPr bwMode="auto">
          <a:xfrm>
            <a:off x="827584" y="2204864"/>
            <a:ext cx="7344816" cy="440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3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this possible?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8915400" cy="2121024"/>
          </a:xfrm>
        </p:spPr>
        <p:txBody>
          <a:bodyPr/>
          <a:lstStyle/>
          <a:p>
            <a:r>
              <a:rPr lang="en-GB" dirty="0" smtClean="0"/>
              <a:t>Why aren’t ants the same size as hippos?</a:t>
            </a:r>
          </a:p>
          <a:p>
            <a:r>
              <a:rPr lang="en-GB" dirty="0" smtClean="0"/>
              <a:t>What do we see in the natural world?</a:t>
            </a:r>
          </a:p>
          <a:p>
            <a:r>
              <a:rPr lang="en-GB" dirty="0" smtClean="0"/>
              <a:t>Not all dimensions scale the same way</a:t>
            </a:r>
            <a:endParaRPr lang="en-GB" dirty="0"/>
          </a:p>
        </p:txBody>
      </p:sp>
      <p:pic>
        <p:nvPicPr>
          <p:cNvPr id="5" name="il_fi" descr="http://i.telegraph.co.uk/telegraph/multimedia/archive/00670/elephant-car-404a_670724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403577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l_fi" descr="http://www.naturephoto-cz.eu/photos/auer/thomson%27s-gazelle-IMG_0780mw.jpg"/>
          <p:cNvPicPr>
            <a:picLocks noChangeAspect="1"/>
          </p:cNvPicPr>
          <p:nvPr/>
        </p:nvPicPr>
        <p:blipFill>
          <a:blip r:embed="rId3" cstate="print"/>
          <a:srcRect l="14923" t="30921" r="31452" b="9514"/>
          <a:stretch>
            <a:fillRect/>
          </a:stretch>
        </p:blipFill>
        <p:spPr bwMode="auto">
          <a:xfrm>
            <a:off x="4463480" y="3212976"/>
            <a:ext cx="4680520" cy="347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8159824" cy="4569296"/>
          </a:xfrm>
        </p:spPr>
        <p:txBody>
          <a:bodyPr/>
          <a:lstStyle/>
          <a:p>
            <a:r>
              <a:rPr lang="en-GB" dirty="0"/>
              <a:t>W</a:t>
            </a:r>
            <a:r>
              <a:rPr lang="en-GB" dirty="0" smtClean="0"/>
              <a:t>hy don’t gazelle-sized animals have thick legs?</a:t>
            </a:r>
            <a:endParaRPr lang="en-GB" dirty="0"/>
          </a:p>
          <a:p>
            <a:r>
              <a:rPr lang="en-GB" dirty="0" smtClean="0"/>
              <a:t>Why don’t elephant-sized animals have thin legs?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Compressive Yield Strength of Bone ≈ 150 MPa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Calculate the minimum diameter of leg bone required to support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GB" dirty="0" smtClean="0"/>
              <a:t>a 5000 kg elephant, and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GB" dirty="0" smtClean="0"/>
              <a:t>a 20 kg gazelle</a:t>
            </a:r>
          </a:p>
          <a:p>
            <a:pPr marL="400050" lvl="1" indent="0">
              <a:buNone/>
            </a:pPr>
            <a:r>
              <a:rPr lang="en-GB" dirty="0" smtClean="0"/>
              <a:t>(remember that both animals have four legs!)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Scaling animals up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371600"/>
                <a:ext cx="8735888" cy="5257800"/>
              </a:xfrm>
            </p:spPr>
            <p:txBody>
              <a:bodyPr/>
              <a:lstStyle/>
              <a:p>
                <a:r>
                  <a:rPr lang="en-GB" dirty="0" smtClean="0"/>
                  <a:t>Gazelles are about 50cm tall</a:t>
                </a:r>
              </a:p>
              <a:p>
                <a:r>
                  <a:rPr lang="en-GB" dirty="0"/>
                  <a:t>E</a:t>
                </a:r>
                <a:r>
                  <a:rPr lang="en-GB" dirty="0" smtClean="0"/>
                  <a:t>lephants are about 3m</a:t>
                </a:r>
              </a:p>
              <a:p>
                <a:r>
                  <a:rPr lang="en-GB" dirty="0" smtClean="0"/>
                  <a:t>Elephants are therefore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GB" dirty="0" smtClean="0"/>
                  <a:t> times taller than gazelles</a:t>
                </a:r>
              </a:p>
              <a:p>
                <a:r>
                  <a:rPr lang="en-GB" dirty="0" smtClean="0"/>
                  <a:t>However, they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𝟓𝟎𝟎𝟎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𝟐𝟓𝟎</m:t>
                    </m:r>
                  </m:oMath>
                </a14:m>
                <a:r>
                  <a:rPr lang="en-GB" dirty="0" smtClean="0"/>
                  <a:t> times more massive </a:t>
                </a:r>
              </a:p>
              <a:p>
                <a:r>
                  <a:rPr lang="en-GB" dirty="0" smtClean="0"/>
                  <a:t>Why are they not simply 6 times more massive?</a:t>
                </a:r>
              </a:p>
              <a:p>
                <a:r>
                  <a:rPr lang="en-GB" dirty="0" smtClean="0"/>
                  <a:t>This is not an animal-specific problem:</a:t>
                </a:r>
              </a:p>
              <a:p>
                <a:pPr lvl="1"/>
                <a:r>
                  <a:rPr lang="en-GB" dirty="0" smtClean="0"/>
                  <a:t>The compositions of Jupiter and the Sun are roughly similar</a:t>
                </a:r>
              </a:p>
              <a:p>
                <a:pPr lvl="1"/>
                <a:r>
                  <a:rPr lang="en-GB" dirty="0" smtClean="0"/>
                  <a:t>Yet </a:t>
                </a:r>
                <a:r>
                  <a:rPr lang="en-GB" dirty="0" err="1" smtClean="0"/>
                  <a:t>R</a:t>
                </a:r>
                <a:r>
                  <a:rPr lang="en-GB" baseline="-25000" dirty="0" err="1" smtClean="0"/>
                  <a:t>Sun</a:t>
                </a:r>
                <a:r>
                  <a:rPr lang="en-GB" dirty="0" smtClean="0"/>
                  <a:t> = 9.7 </a:t>
                </a:r>
                <a:r>
                  <a:rPr lang="en-GB" dirty="0" smtClean="0">
                    <a:latin typeface="Symbol" panose="05050102010706020507" pitchFamily="18" charset="2"/>
                  </a:rPr>
                  <a:t>´ </a:t>
                </a:r>
                <a:r>
                  <a:rPr lang="en-GB" dirty="0" err="1" smtClean="0"/>
                  <a:t>R</a:t>
                </a:r>
                <a:r>
                  <a:rPr lang="en-GB" baseline="-25000" dirty="0" err="1" smtClean="0"/>
                  <a:t>Jupiter</a:t>
                </a:r>
                <a:r>
                  <a:rPr lang="en-GB" dirty="0" smtClean="0"/>
                  <a:t> but </a:t>
                </a:r>
                <a:r>
                  <a:rPr lang="en-GB" dirty="0" err="1" smtClean="0"/>
                  <a:t>M</a:t>
                </a:r>
                <a:r>
                  <a:rPr lang="en-GB" baseline="-25000" dirty="0" err="1" smtClean="0"/>
                  <a:t>Sun</a:t>
                </a:r>
                <a:r>
                  <a:rPr lang="en-GB" dirty="0" smtClean="0"/>
                  <a:t> = 1050 </a:t>
                </a:r>
                <a:r>
                  <a:rPr lang="en-GB" dirty="0">
                    <a:latin typeface="Symbol" panose="05050102010706020507" pitchFamily="18" charset="2"/>
                  </a:rPr>
                  <a:t>´ </a:t>
                </a:r>
                <a:r>
                  <a:rPr lang="en-GB" dirty="0" err="1" smtClean="0"/>
                  <a:t>M</a:t>
                </a:r>
                <a:r>
                  <a:rPr lang="en-GB" baseline="-25000" dirty="0" err="1" smtClean="0"/>
                  <a:t>Jupiter</a:t>
                </a:r>
                <a:endParaRPr lang="en-GB" baseline="-25000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371600"/>
                <a:ext cx="8735888" cy="5257800"/>
              </a:xfrm>
              <a:blipFill rotWithShape="0">
                <a:blip r:embed="rId3"/>
                <a:stretch>
                  <a:fillRect l="-1256" t="-11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4240432" y="2513424"/>
            <a:ext cx="1225870" cy="6120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478431" y="3539598"/>
            <a:ext cx="1796953" cy="7485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Simpler objects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524000"/>
                <a:ext cx="4919464" cy="5105400"/>
              </a:xfrm>
            </p:spPr>
            <p:txBody>
              <a:bodyPr/>
              <a:lstStyle/>
              <a:p>
                <a:r>
                  <a:rPr lang="en-GB" dirty="0" smtClean="0"/>
                  <a:t>Consider a cube of side length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 smtClean="0"/>
                  <a:t>, made of material of uniform density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endParaRPr lang="en-GB" dirty="0" smtClean="0"/>
              </a:p>
              <a:p>
                <a:r>
                  <a:rPr lang="en-GB" dirty="0"/>
                  <a:t>Its surface area would be:</a:t>
                </a:r>
              </a:p>
              <a:p>
                <a:endParaRPr lang="en-GB" dirty="0" smtClean="0"/>
              </a:p>
              <a:p>
                <a:r>
                  <a:rPr lang="en-GB" dirty="0" smtClean="0"/>
                  <a:t>Its Volume would be:</a:t>
                </a:r>
              </a:p>
              <a:p>
                <a:endParaRPr lang="en-GB" dirty="0" smtClean="0"/>
              </a:p>
              <a:p>
                <a:r>
                  <a:rPr lang="en-GB" dirty="0" smtClean="0"/>
                  <a:t>And its mass would be: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524000"/>
                <a:ext cx="4919464" cy="5105400"/>
              </a:xfrm>
              <a:blipFill rotWithShape="0">
                <a:blip r:embed="rId2"/>
                <a:stretch>
                  <a:fillRect l="-2233" t="-1193" r="-35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be 4"/>
          <p:cNvSpPr/>
          <p:nvPr/>
        </p:nvSpPr>
        <p:spPr bwMode="auto">
          <a:xfrm>
            <a:off x="5292080" y="198884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Simple objects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524000"/>
                <a:ext cx="4919464" cy="5105400"/>
              </a:xfrm>
            </p:spPr>
            <p:txBody>
              <a:bodyPr/>
              <a:lstStyle/>
              <a:p>
                <a:r>
                  <a:rPr lang="en-GB" dirty="0" smtClean="0"/>
                  <a:t>Now consider a cube of side length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dirty="0" smtClean="0"/>
                  <a:t>, made of the same material</a:t>
                </a:r>
              </a:p>
              <a:p>
                <a:r>
                  <a:rPr lang="en-GB" dirty="0"/>
                  <a:t>Its surface area would be:</a:t>
                </a:r>
              </a:p>
              <a:p>
                <a:endParaRPr lang="en-GB" dirty="0"/>
              </a:p>
              <a:p>
                <a:r>
                  <a:rPr lang="en-GB" dirty="0"/>
                  <a:t>Its Volume would be:</a:t>
                </a:r>
              </a:p>
              <a:p>
                <a:endParaRPr lang="en-GB" dirty="0"/>
              </a:p>
              <a:p>
                <a:r>
                  <a:rPr lang="en-GB" dirty="0"/>
                  <a:t>And its mass would be: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524000"/>
                <a:ext cx="4919464" cy="5105400"/>
              </a:xfrm>
              <a:blipFill rotWithShape="0">
                <a:blip r:embed="rId2"/>
                <a:stretch>
                  <a:fillRect l="-2233" t="-1193" r="-2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be 4"/>
          <p:cNvSpPr/>
          <p:nvPr/>
        </p:nvSpPr>
        <p:spPr bwMode="auto">
          <a:xfrm>
            <a:off x="5292080" y="198884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6367165" y="198884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7" name="Cube 6"/>
          <p:cNvSpPr/>
          <p:nvPr/>
        </p:nvSpPr>
        <p:spPr bwMode="auto">
          <a:xfrm>
            <a:off x="5293626" y="306896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6367162" y="306896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Cube 8"/>
          <p:cNvSpPr/>
          <p:nvPr/>
        </p:nvSpPr>
        <p:spPr bwMode="auto">
          <a:xfrm>
            <a:off x="5652246" y="162880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Cube 9"/>
          <p:cNvSpPr/>
          <p:nvPr/>
        </p:nvSpPr>
        <p:spPr bwMode="auto">
          <a:xfrm>
            <a:off x="6732243" y="1628800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5652030" y="2715685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2" name="Cube 11"/>
          <p:cNvSpPr/>
          <p:nvPr/>
        </p:nvSpPr>
        <p:spPr bwMode="auto">
          <a:xfrm>
            <a:off x="6732247" y="2707279"/>
            <a:ext cx="1440160" cy="1440160"/>
          </a:xfrm>
          <a:prstGeom prst="cub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99672635"/>
                  </p:ext>
                </p:extLst>
              </p:nvPr>
            </p:nvGraphicFramePr>
            <p:xfrm>
              <a:off x="228600" y="1879041"/>
              <a:ext cx="8280000" cy="32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4000"/>
                    <a:gridCol w="2576000"/>
                    <a:gridCol w="2208000"/>
                    <a:gridCol w="1472000"/>
                  </a:tblGrid>
                  <a:tr h="108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Side length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Surface Area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Volume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Mass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108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GB" sz="2800" b="1" i="1" dirty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b="0" i="1" baseline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sSup>
                                  <m:sSupPr>
                                    <m:ctrlP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baseline="0" dirty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dirty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  <a:tr h="1080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GB" sz="2800" b="1" i="1" dirty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6(2</m:t>
                                    </m:r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=24</m:t>
                                </m:r>
                                <m:sSup>
                                  <m:sSupPr>
                                    <m:ctrlP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dirty="0" smtClean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80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(2</m:t>
                                    </m:r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GB" sz="2800" b="0" i="1" baseline="0" smtClean="0">
                                    <a:latin typeface="Cambria Math" panose="02040503050406030204" pitchFamily="18" charset="0"/>
                                  </a:rPr>
                                  <m:t>=8</m:t>
                                </m:r>
                                <m:sSup>
                                  <m:sSupPr>
                                    <m:ctrlP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baseline="0" dirty="0"/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2800" b="0" i="1" baseline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28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99672635"/>
                  </p:ext>
                </p:extLst>
              </p:nvPr>
            </p:nvGraphicFramePr>
            <p:xfrm>
              <a:off x="228600" y="1879041"/>
              <a:ext cx="8280000" cy="32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4000"/>
                    <a:gridCol w="2576000"/>
                    <a:gridCol w="2208000"/>
                    <a:gridCol w="1472000"/>
                  </a:tblGrid>
                  <a:tr h="1080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Side length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Surface Area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Volume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dirty="0" smtClean="0">
                              <a:solidFill>
                                <a:schemeClr val="bg1"/>
                              </a:solidFill>
                            </a:rPr>
                            <a:t>Mass</a:t>
                          </a:r>
                          <a:endParaRPr lang="en-GB" sz="28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108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" t="-100000" r="-310542" b="-1005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8723" t="-100000" r="-143735" b="-1005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8840" t="-100000" r="-67956" b="-1005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61983" t="-100000" r="-1653" b="-100562"/>
                          </a:stretch>
                        </a:blipFill>
                      </a:tcPr>
                    </a:tc>
                  </a:tr>
                  <a:tr h="1080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" t="-201130" r="-310542" b="-1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78723" t="-201130" r="-143735" b="-1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8840" t="-201130" r="-67956" b="-1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61983" t="-201130" r="-1653" b="-113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Rectangle 3"/>
          <p:cNvSpPr/>
          <p:nvPr/>
        </p:nvSpPr>
        <p:spPr bwMode="auto">
          <a:xfrm>
            <a:off x="3125065" y="3206328"/>
            <a:ext cx="693309" cy="4914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618731" y="3206328"/>
            <a:ext cx="693309" cy="4914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37000" y="3206328"/>
            <a:ext cx="693309" cy="4914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92726" y="4355761"/>
            <a:ext cx="2369709" cy="4467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25422" y="4333421"/>
            <a:ext cx="1897409" cy="4914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96323" y="4295473"/>
            <a:ext cx="1053374" cy="4914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9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BCPD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CPD Templat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BCPD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CPD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CPD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\\bc.local\BcDfs\Faculty home areas and redirected folders\Teaching\mharrison\Application Data\Microsoft\Templates\BCPD Template.pot</Template>
  <TotalTime>217</TotalTime>
  <Words>390</Words>
  <Application>Microsoft Office PowerPoint</Application>
  <PresentationFormat>On-screen Show (4:3)</PresentationFormat>
  <Paragraphs>81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Cambria Math</vt:lpstr>
      <vt:lpstr>Garamond</vt:lpstr>
      <vt:lpstr>Symbol</vt:lpstr>
      <vt:lpstr>BCPD Template</vt:lpstr>
      <vt:lpstr>Scaling objects up</vt:lpstr>
      <vt:lpstr>PowerPoint Presentation</vt:lpstr>
      <vt:lpstr>PowerPoint Presentation</vt:lpstr>
      <vt:lpstr>Is this possible?</vt:lpstr>
      <vt:lpstr>PowerPoint Presentation</vt:lpstr>
      <vt:lpstr>Scaling animals up</vt:lpstr>
      <vt:lpstr>Simpler objects</vt:lpstr>
      <vt:lpstr>Simple objects</vt:lpstr>
      <vt:lpstr>PowerPoint Presentation</vt:lpstr>
      <vt:lpstr>Back to gazelles and elephants</vt:lpstr>
      <vt:lpstr>Where does Galileo fit into this?</vt:lpstr>
      <vt:lpstr>Why are raindrops and bubbles spherical?</vt:lpstr>
      <vt:lpstr>What about planets?</vt:lpstr>
    </vt:vector>
  </TitlesOfParts>
  <Company>Bradfield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Bradfield College Physics Department</dc:title>
  <dc:creator>mharrison</dc:creator>
  <cp:lastModifiedBy>Harrison, M</cp:lastModifiedBy>
  <cp:revision>81</cp:revision>
  <dcterms:created xsi:type="dcterms:W3CDTF">2004-01-23T09:08:09Z</dcterms:created>
  <dcterms:modified xsi:type="dcterms:W3CDTF">2015-09-24T09:44:59Z</dcterms:modified>
</cp:coreProperties>
</file>