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3" r:id="rId1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FF"/>
    <a:srgbClr val="FFFF00"/>
    <a:srgbClr val="FF0000"/>
    <a:srgbClr val="00FFFF"/>
    <a:srgbClr val="FFCCCC"/>
    <a:srgbClr val="9A0000"/>
    <a:srgbClr val="11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199" autoAdjust="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6333-68EA-4718-88A5-2474CA59E4FE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5DD90-E6DB-46DF-8EAB-645D1B5AA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8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Taken from Reunion Island in the Pacific Ocean,</a:t>
            </a:r>
            <a:r>
              <a:rPr lang="en-GB" baseline="0" dirty="0"/>
              <a:t> 1</a:t>
            </a:r>
            <a:r>
              <a:rPr lang="en-GB" baseline="30000" dirty="0"/>
              <a:t>st</a:t>
            </a:r>
            <a:r>
              <a:rPr lang="en-GB" baseline="0" dirty="0"/>
              <a:t> September 2016</a:t>
            </a:r>
            <a:r>
              <a:rPr lang="en-GB" dirty="0"/>
              <a:t>. 68-frame time lapse,</a:t>
            </a:r>
            <a:r>
              <a:rPr lang="en-GB" baseline="0" dirty="0"/>
              <a:t> one photo every 4 minutes from 1pm until sunset.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DD90-E6DB-46DF-8EAB-645D1B5AAC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6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609600"/>
            <a:ext cx="8637588" cy="1019175"/>
            <a:chOff x="1141" y="1158"/>
            <a:chExt cx="9619" cy="113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9627" y="1158"/>
              <a:ext cx="1133" cy="1134"/>
              <a:chOff x="9627" y="1158"/>
              <a:chExt cx="1133" cy="1134"/>
            </a:xfrm>
          </p:grpSpPr>
          <p:sp>
            <p:nvSpPr>
              <p:cNvPr id="7" name="Oval 6"/>
              <p:cNvSpPr>
                <a:spLocks noChangeAspect="1" noChangeArrowheads="1"/>
              </p:cNvSpPr>
              <p:nvPr/>
            </p:nvSpPr>
            <p:spPr bwMode="auto">
              <a:xfrm>
                <a:off x="10003" y="1534"/>
                <a:ext cx="378" cy="3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10161" y="115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8"/>
              <p:cNvSpPr>
                <a:spLocks noChangeAspect="1"/>
              </p:cNvSpPr>
              <p:nvPr/>
            </p:nvSpPr>
            <p:spPr bwMode="auto">
              <a:xfrm rot="1800000">
                <a:off x="10355" y="1211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 rot="3600000">
                <a:off x="10490" y="1348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 rot="19800000">
                <a:off x="9977" y="1213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 rot="18000000">
                <a:off x="9852" y="1344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 bwMode="auto">
              <a:xfrm rot="16200000">
                <a:off x="9809" y="151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3"/>
              <p:cNvSpPr>
                <a:spLocks noChangeAspect="1"/>
              </p:cNvSpPr>
              <p:nvPr/>
            </p:nvSpPr>
            <p:spPr bwMode="auto">
              <a:xfrm rot="14400000">
                <a:off x="9865" y="1715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4"/>
              <p:cNvSpPr>
                <a:spLocks noChangeAspect="1"/>
              </p:cNvSpPr>
              <p:nvPr/>
            </p:nvSpPr>
            <p:spPr bwMode="auto">
              <a:xfrm rot="12600000">
                <a:off x="9996" y="1835"/>
                <a:ext cx="51" cy="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 rot="10800000">
                <a:off x="10168" y="1877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 rot="9000000">
                <a:off x="10336" y="183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 bwMode="auto">
              <a:xfrm rot="7200000">
                <a:off x="10482" y="1692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 rot="5400000">
                <a:off x="10527" y="151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 rot="900000">
                <a:off x="10246" y="1342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 rot="2700000">
                <a:off x="10369" y="1426"/>
                <a:ext cx="44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 rot="4500000">
                <a:off x="10435" y="1536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 rot="6300000">
                <a:off x="10417" y="1665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8100000">
                <a:off x="10339" y="178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 rot="9900000">
                <a:off x="10230" y="1838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 rot="11700000">
                <a:off x="10115" y="184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 rot="13500000">
                <a:off x="10010" y="1790"/>
                <a:ext cx="41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 rot="15300000">
                <a:off x="9925" y="1675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 rot="17100000">
                <a:off x="9919" y="1532"/>
                <a:ext cx="41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 rot="18900000">
                <a:off x="9972" y="1414"/>
                <a:ext cx="42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 rot="20700000">
                <a:off x="10090" y="1336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Rectangle 31"/>
            <p:cNvSpPr>
              <a:spLocks noChangeAspect="1" noChangeArrowheads="1"/>
            </p:cNvSpPr>
            <p:nvPr/>
          </p:nvSpPr>
          <p:spPr bwMode="auto">
            <a:xfrm>
              <a:off x="1141" y="1700"/>
              <a:ext cx="8505" cy="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Bradfield College Physics Department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Welcome to Year 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Bradfield College Physics Department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7"/>
          <p:cNvGrpSpPr>
            <a:grpSpLocks noChangeAspect="1"/>
          </p:cNvGrpSpPr>
          <p:nvPr/>
        </p:nvGrpSpPr>
        <p:grpSpPr bwMode="auto">
          <a:xfrm>
            <a:off x="0" y="609600"/>
            <a:ext cx="8637588" cy="1019175"/>
            <a:chOff x="1141" y="1158"/>
            <a:chExt cx="9619" cy="1134"/>
          </a:xfrm>
        </p:grpSpPr>
        <p:grpSp>
          <p:nvGrpSpPr>
            <p:cNvPr id="1029" name="Group 8"/>
            <p:cNvGrpSpPr>
              <a:grpSpLocks noChangeAspect="1"/>
            </p:cNvGrpSpPr>
            <p:nvPr/>
          </p:nvGrpSpPr>
          <p:grpSpPr bwMode="auto">
            <a:xfrm>
              <a:off x="9626" y="1158"/>
              <a:ext cx="1134" cy="1134"/>
              <a:chOff x="9626" y="1158"/>
              <a:chExt cx="1134" cy="1134"/>
            </a:xfrm>
          </p:grpSpPr>
          <p:sp>
            <p:nvSpPr>
              <p:cNvPr id="1033" name="Oval 9"/>
              <p:cNvSpPr>
                <a:spLocks noChangeAspect="1" noChangeArrowheads="1"/>
              </p:cNvSpPr>
              <p:nvPr/>
            </p:nvSpPr>
            <p:spPr bwMode="auto">
              <a:xfrm>
                <a:off x="10003" y="1534"/>
                <a:ext cx="378" cy="3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4" name="Freeform 10"/>
              <p:cNvSpPr>
                <a:spLocks noChangeAspect="1"/>
              </p:cNvSpPr>
              <p:nvPr/>
            </p:nvSpPr>
            <p:spPr bwMode="auto">
              <a:xfrm>
                <a:off x="10161" y="115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5" name="Freeform 11"/>
              <p:cNvSpPr>
                <a:spLocks noChangeAspect="1"/>
              </p:cNvSpPr>
              <p:nvPr/>
            </p:nvSpPr>
            <p:spPr bwMode="auto">
              <a:xfrm rot="1800000">
                <a:off x="10355" y="1211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6" name="Freeform 12"/>
              <p:cNvSpPr>
                <a:spLocks noChangeAspect="1"/>
              </p:cNvSpPr>
              <p:nvPr/>
            </p:nvSpPr>
            <p:spPr bwMode="auto">
              <a:xfrm rot="3600000">
                <a:off x="10490" y="1348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7" name="Freeform 13"/>
              <p:cNvSpPr>
                <a:spLocks noChangeAspect="1"/>
              </p:cNvSpPr>
              <p:nvPr/>
            </p:nvSpPr>
            <p:spPr bwMode="auto">
              <a:xfrm rot="19800000">
                <a:off x="9977" y="1213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8" name="Freeform 14"/>
              <p:cNvSpPr>
                <a:spLocks noChangeAspect="1"/>
              </p:cNvSpPr>
              <p:nvPr/>
            </p:nvSpPr>
            <p:spPr bwMode="auto">
              <a:xfrm rot="18000000">
                <a:off x="9852" y="1344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9" name="Freeform 15"/>
              <p:cNvSpPr>
                <a:spLocks noChangeAspect="1"/>
              </p:cNvSpPr>
              <p:nvPr/>
            </p:nvSpPr>
            <p:spPr bwMode="auto">
              <a:xfrm rot="16200000">
                <a:off x="9813" y="1519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0" name="Freeform 16"/>
              <p:cNvSpPr>
                <a:spLocks noChangeAspect="1"/>
              </p:cNvSpPr>
              <p:nvPr/>
            </p:nvSpPr>
            <p:spPr bwMode="auto">
              <a:xfrm rot="14400000">
                <a:off x="9865" y="1714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1" name="Freeform 17"/>
              <p:cNvSpPr>
                <a:spLocks noChangeAspect="1"/>
              </p:cNvSpPr>
              <p:nvPr/>
            </p:nvSpPr>
            <p:spPr bwMode="auto">
              <a:xfrm rot="12600000">
                <a:off x="9996" y="1835"/>
                <a:ext cx="51" cy="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2" name="Freeform 18"/>
              <p:cNvSpPr>
                <a:spLocks noChangeAspect="1"/>
              </p:cNvSpPr>
              <p:nvPr/>
            </p:nvSpPr>
            <p:spPr bwMode="auto">
              <a:xfrm rot="10800000">
                <a:off x="10168" y="1877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3" name="Freeform 19"/>
              <p:cNvSpPr>
                <a:spLocks noChangeAspect="1"/>
              </p:cNvSpPr>
              <p:nvPr/>
            </p:nvSpPr>
            <p:spPr bwMode="auto">
              <a:xfrm rot="9000000">
                <a:off x="10336" y="183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4" name="Freeform 20"/>
              <p:cNvSpPr>
                <a:spLocks noChangeAspect="1"/>
              </p:cNvSpPr>
              <p:nvPr/>
            </p:nvSpPr>
            <p:spPr bwMode="auto">
              <a:xfrm rot="7200000">
                <a:off x="10482" y="1693"/>
                <a:ext cx="53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5" name="Freeform 21"/>
              <p:cNvSpPr>
                <a:spLocks noChangeAspect="1"/>
              </p:cNvSpPr>
              <p:nvPr/>
            </p:nvSpPr>
            <p:spPr bwMode="auto">
              <a:xfrm rot="5400000">
                <a:off x="10527" y="151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6" name="Freeform 22"/>
              <p:cNvSpPr>
                <a:spLocks noChangeAspect="1"/>
              </p:cNvSpPr>
              <p:nvPr/>
            </p:nvSpPr>
            <p:spPr bwMode="auto">
              <a:xfrm rot="900000">
                <a:off x="10246" y="1342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7" name="Freeform 23"/>
              <p:cNvSpPr>
                <a:spLocks noChangeAspect="1"/>
              </p:cNvSpPr>
              <p:nvPr/>
            </p:nvSpPr>
            <p:spPr bwMode="auto">
              <a:xfrm rot="2700000">
                <a:off x="10369" y="1426"/>
                <a:ext cx="44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8" name="Freeform 24"/>
              <p:cNvSpPr>
                <a:spLocks noChangeAspect="1"/>
              </p:cNvSpPr>
              <p:nvPr/>
            </p:nvSpPr>
            <p:spPr bwMode="auto">
              <a:xfrm rot="4500000">
                <a:off x="10435" y="1536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9" name="Freeform 25"/>
              <p:cNvSpPr>
                <a:spLocks noChangeAspect="1"/>
              </p:cNvSpPr>
              <p:nvPr/>
            </p:nvSpPr>
            <p:spPr bwMode="auto">
              <a:xfrm rot="6300000">
                <a:off x="10417" y="1665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0" name="Freeform 26"/>
              <p:cNvSpPr>
                <a:spLocks noChangeAspect="1"/>
              </p:cNvSpPr>
              <p:nvPr/>
            </p:nvSpPr>
            <p:spPr bwMode="auto">
              <a:xfrm rot="8100000">
                <a:off x="10339" y="178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1" name="Freeform 27"/>
              <p:cNvSpPr>
                <a:spLocks noChangeAspect="1"/>
              </p:cNvSpPr>
              <p:nvPr/>
            </p:nvSpPr>
            <p:spPr bwMode="auto">
              <a:xfrm rot="9900000">
                <a:off x="10230" y="1838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2" name="Freeform 28"/>
              <p:cNvSpPr>
                <a:spLocks noChangeAspect="1"/>
              </p:cNvSpPr>
              <p:nvPr/>
            </p:nvSpPr>
            <p:spPr bwMode="auto">
              <a:xfrm rot="11700000">
                <a:off x="10115" y="184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3" name="Freeform 29"/>
              <p:cNvSpPr>
                <a:spLocks noChangeAspect="1"/>
              </p:cNvSpPr>
              <p:nvPr/>
            </p:nvSpPr>
            <p:spPr bwMode="auto">
              <a:xfrm rot="13500000">
                <a:off x="10010" y="1792"/>
                <a:ext cx="4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" name="Freeform 30"/>
              <p:cNvSpPr>
                <a:spLocks noChangeAspect="1"/>
              </p:cNvSpPr>
              <p:nvPr/>
            </p:nvSpPr>
            <p:spPr bwMode="auto">
              <a:xfrm rot="15300000">
                <a:off x="9925" y="1675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" name="Freeform 31"/>
              <p:cNvSpPr>
                <a:spLocks noChangeAspect="1"/>
              </p:cNvSpPr>
              <p:nvPr/>
            </p:nvSpPr>
            <p:spPr bwMode="auto">
              <a:xfrm rot="17100000">
                <a:off x="9926" y="1534"/>
                <a:ext cx="4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6" name="Freeform 32"/>
              <p:cNvSpPr>
                <a:spLocks noChangeAspect="1"/>
              </p:cNvSpPr>
              <p:nvPr/>
            </p:nvSpPr>
            <p:spPr bwMode="auto">
              <a:xfrm rot="18900000">
                <a:off x="9973" y="1414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7" name="Freeform 33"/>
              <p:cNvSpPr>
                <a:spLocks noChangeAspect="1"/>
              </p:cNvSpPr>
              <p:nvPr/>
            </p:nvSpPr>
            <p:spPr bwMode="auto">
              <a:xfrm rot="20700000">
                <a:off x="10090" y="1336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058" name="Rectangle 34"/>
            <p:cNvSpPr>
              <a:spLocks noChangeAspect="1" noChangeArrowheads="1"/>
            </p:cNvSpPr>
            <p:nvPr/>
          </p:nvSpPr>
          <p:spPr bwMode="auto">
            <a:xfrm>
              <a:off x="1141" y="1700"/>
              <a:ext cx="8505" cy="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The Earth in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sz="2800" b="0" i="1" dirty="0"/>
              <a:t>Seasons, Lunar Phases &amp; Eclipses</a:t>
            </a:r>
          </a:p>
        </p:txBody>
      </p:sp>
    </p:spTree>
    <p:extLst>
      <p:ext uri="{BB962C8B-B14F-4D97-AF65-F5344CB8AC3E}">
        <p14:creationId xmlns:p14="http://schemas.microsoft.com/office/powerpoint/2010/main" val="7298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have seasons?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" y="1643470"/>
            <a:ext cx="8728166" cy="5091430"/>
          </a:xfrm>
        </p:spPr>
      </p:pic>
      <p:sp>
        <p:nvSpPr>
          <p:cNvPr id="3" name="Rectangle 2"/>
          <p:cNvSpPr/>
          <p:nvPr/>
        </p:nvSpPr>
        <p:spPr bwMode="auto">
          <a:xfrm>
            <a:off x="1436913" y="5691672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56578" y="5999582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40219" y="6030684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93158" y="5694783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22161" y="5032308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51574" y="2774300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06071" y="2326431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46913" y="2009190"/>
            <a:ext cx="1135226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08986" y="2009190"/>
            <a:ext cx="102637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36914" y="2345092"/>
            <a:ext cx="1085463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6531" y="2820954"/>
            <a:ext cx="1122785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09191" y="3782007"/>
            <a:ext cx="1629748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18520" y="4155231"/>
            <a:ext cx="1853683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67607" y="4836366"/>
            <a:ext cx="3430556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20953" y="3257941"/>
            <a:ext cx="3449218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68210" y="3782007"/>
            <a:ext cx="1853683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54824" y="4145901"/>
            <a:ext cx="1676400" cy="354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6679474" y="2342606"/>
            <a:ext cx="2181498" cy="21597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the Moon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0" y="2169000"/>
            <a:ext cx="2520000" cy="25200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03828" y="324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680972" y="324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96754" y="216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92400" y="432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37701" y="2502873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35592" y="4032141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364517" y="4012545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60230" y="2494164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993784" y="3424646"/>
            <a:ext cx="4416213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993784" y="3034164"/>
            <a:ext cx="4416213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993784" y="3815128"/>
            <a:ext cx="4416213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993784" y="4201255"/>
            <a:ext cx="4416213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993784" y="2648037"/>
            <a:ext cx="4416213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Chord 22"/>
          <p:cNvSpPr/>
          <p:nvPr/>
        </p:nvSpPr>
        <p:spPr bwMode="auto">
          <a:xfrm rot="10800000">
            <a:off x="6835320" y="2502873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Chord 23"/>
          <p:cNvSpPr/>
          <p:nvPr/>
        </p:nvSpPr>
        <p:spPr bwMode="auto">
          <a:xfrm rot="10800000">
            <a:off x="6501447" y="3249000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Chord 24"/>
          <p:cNvSpPr/>
          <p:nvPr/>
        </p:nvSpPr>
        <p:spPr bwMode="auto">
          <a:xfrm rot="10800000">
            <a:off x="6833211" y="4032141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Chord 25"/>
          <p:cNvSpPr/>
          <p:nvPr/>
        </p:nvSpPr>
        <p:spPr bwMode="auto">
          <a:xfrm rot="10800000">
            <a:off x="7594373" y="2169000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Chord 26"/>
          <p:cNvSpPr/>
          <p:nvPr/>
        </p:nvSpPr>
        <p:spPr bwMode="auto">
          <a:xfrm rot="10800000">
            <a:off x="8357374" y="2494164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Chord 27"/>
          <p:cNvSpPr/>
          <p:nvPr/>
        </p:nvSpPr>
        <p:spPr bwMode="auto">
          <a:xfrm rot="10800000">
            <a:off x="8680496" y="3249000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Chord 28"/>
          <p:cNvSpPr/>
          <p:nvPr/>
        </p:nvSpPr>
        <p:spPr bwMode="auto">
          <a:xfrm rot="10800000">
            <a:off x="8362136" y="4011931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Chord 29"/>
          <p:cNvSpPr/>
          <p:nvPr/>
        </p:nvSpPr>
        <p:spPr bwMode="auto">
          <a:xfrm rot="10800000">
            <a:off x="7590019" y="4329000"/>
            <a:ext cx="360000" cy="36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1552163" y="2257555"/>
            <a:ext cx="4857834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066380" y="4587382"/>
            <a:ext cx="5343617" cy="870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7241463" y="288900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41000">
                <a:schemeClr val="accent2">
                  <a:lumMod val="75000"/>
                </a:schemeClr>
              </a:gs>
              <a:gs pos="73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the Moon as seen from Earth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1056748" cy="51054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95450" y="1605023"/>
            <a:ext cx="4381500" cy="510540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New Moon</a:t>
            </a:r>
          </a:p>
          <a:p>
            <a:pPr marL="0" indent="0">
              <a:buNone/>
            </a:pPr>
            <a:r>
              <a:rPr lang="en-GB" sz="3600" dirty="0"/>
              <a:t>Waxing Crescent</a:t>
            </a:r>
          </a:p>
          <a:p>
            <a:pPr marL="0" indent="0">
              <a:buNone/>
            </a:pPr>
            <a:r>
              <a:rPr lang="en-GB" sz="3600" dirty="0"/>
              <a:t>First Quarter</a:t>
            </a:r>
          </a:p>
          <a:p>
            <a:pPr marL="0" indent="0">
              <a:buNone/>
            </a:pPr>
            <a:r>
              <a:rPr lang="en-GB" sz="3600" dirty="0"/>
              <a:t>Waxing Gibbous</a:t>
            </a:r>
          </a:p>
          <a:p>
            <a:pPr marL="0" indent="0">
              <a:buNone/>
            </a:pPr>
            <a:r>
              <a:rPr lang="en-GB" sz="3600" dirty="0"/>
              <a:t>Full Moon</a:t>
            </a:r>
          </a:p>
          <a:p>
            <a:pPr marL="0" indent="0">
              <a:buNone/>
            </a:pPr>
            <a:r>
              <a:rPr lang="en-GB" sz="3600" dirty="0"/>
              <a:t>Waning Gibbous</a:t>
            </a:r>
          </a:p>
          <a:p>
            <a:pPr marL="0" indent="0">
              <a:buNone/>
            </a:pPr>
            <a:r>
              <a:rPr lang="en-GB" sz="3600" dirty="0"/>
              <a:t>Last Quarter</a:t>
            </a:r>
          </a:p>
          <a:p>
            <a:pPr marL="0" indent="0">
              <a:buNone/>
            </a:pPr>
            <a:r>
              <a:rPr lang="en-GB" sz="3600" dirty="0"/>
              <a:t>Waning Crescent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887468" y="1511787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05468" y="1535574"/>
            <a:ext cx="504000" cy="50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69468" y="2191974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5348" y="2191974"/>
            <a:ext cx="540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Chord 8"/>
          <p:cNvSpPr/>
          <p:nvPr/>
        </p:nvSpPr>
        <p:spPr bwMode="auto">
          <a:xfrm rot="10800000">
            <a:off x="887468" y="2872161"/>
            <a:ext cx="540000" cy="54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70182" y="4242535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87468" y="6170760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21459" y="6159494"/>
            <a:ext cx="540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Chord 14"/>
          <p:cNvSpPr/>
          <p:nvPr/>
        </p:nvSpPr>
        <p:spPr bwMode="auto">
          <a:xfrm>
            <a:off x="807408" y="5529038"/>
            <a:ext cx="540000" cy="540000"/>
          </a:xfrm>
          <a:prstGeom prst="chord">
            <a:avLst>
              <a:gd name="adj1" fmla="val 5369054"/>
              <a:gd name="adj2" fmla="val 16200000"/>
            </a:avLst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74433" y="3599284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Moon 15"/>
          <p:cNvSpPr/>
          <p:nvPr/>
        </p:nvSpPr>
        <p:spPr bwMode="auto">
          <a:xfrm>
            <a:off x="869468" y="3599284"/>
            <a:ext cx="280880" cy="540000"/>
          </a:xfrm>
          <a:prstGeom prst="moon">
            <a:avLst>
              <a:gd name="adj" fmla="val 58478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9891" y="4879389"/>
            <a:ext cx="540000" cy="54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Moon 18"/>
          <p:cNvSpPr/>
          <p:nvPr/>
        </p:nvSpPr>
        <p:spPr bwMode="auto">
          <a:xfrm rot="10800000">
            <a:off x="1115508" y="4884873"/>
            <a:ext cx="280880" cy="540000"/>
          </a:xfrm>
          <a:prstGeom prst="moon">
            <a:avLst>
              <a:gd name="adj" fmla="val 4830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740229"/>
          </a:xfrm>
        </p:spPr>
        <p:txBody>
          <a:bodyPr/>
          <a:lstStyle/>
          <a:p>
            <a:r>
              <a:rPr lang="en-GB" dirty="0"/>
              <a:t>Different types: solar and lunar, total or partial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56" y="2141764"/>
            <a:ext cx="6429720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36" y="2141764"/>
            <a:ext cx="6667560" cy="4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16" y="2141764"/>
            <a:ext cx="6750000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739" t="3843" r="6403" b="4838"/>
          <a:stretch/>
        </p:blipFill>
        <p:spPr>
          <a:xfrm>
            <a:off x="1957089" y="2141764"/>
            <a:ext cx="61414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Eclipse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0" y="2169000"/>
            <a:ext cx="2520000" cy="25200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03828" y="324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193948" y="2169000"/>
            <a:ext cx="6530827" cy="1717200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193948" y="3329470"/>
            <a:ext cx="6849915" cy="1359533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193948" y="2972395"/>
            <a:ext cx="6487012" cy="1707898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193948" y="2177710"/>
            <a:ext cx="6730852" cy="1301609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7060603" y="288900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41000">
                <a:schemeClr val="accent2">
                  <a:lumMod val="75000"/>
                </a:schemeClr>
              </a:gs>
              <a:gs pos="73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Lunar Eclipse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0" y="2169000"/>
            <a:ext cx="2520000" cy="25200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52326" y="3249000"/>
            <a:ext cx="360000" cy="360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75000"/>
                  <a:lumOff val="25000"/>
                </a:schemeClr>
              </a:gs>
              <a:gs pos="100000">
                <a:schemeClr val="tx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193948" y="2169000"/>
            <a:ext cx="7950052" cy="2511293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193948" y="3722914"/>
            <a:ext cx="7950052" cy="966090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193948" y="2264229"/>
            <a:ext cx="7889092" cy="2416066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193948" y="2177710"/>
            <a:ext cx="7889092" cy="957376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538088" y="288900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41000">
                <a:schemeClr val="accent2">
                  <a:lumMod val="75000"/>
                </a:schemeClr>
              </a:gs>
              <a:gs pos="73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5435" y="5057570"/>
            <a:ext cx="8915400" cy="1698337"/>
          </a:xfrm>
        </p:spPr>
        <p:txBody>
          <a:bodyPr/>
          <a:lstStyle/>
          <a:p>
            <a:r>
              <a:rPr lang="en-GB" sz="2800" dirty="0"/>
              <a:t>Why do you never see an eclipsed crescent Moon?</a:t>
            </a:r>
          </a:p>
          <a:p>
            <a:r>
              <a:rPr lang="en-GB" sz="2800" dirty="0"/>
              <a:t>In fact, what phase </a:t>
            </a:r>
            <a:r>
              <a:rPr lang="en-GB" sz="2800" u="sng" dirty="0"/>
              <a:t>must</a:t>
            </a:r>
            <a:r>
              <a:rPr lang="en-GB" sz="2800" dirty="0"/>
              <a:t> the Moon be in during a lunar eclipse?</a:t>
            </a:r>
          </a:p>
        </p:txBody>
      </p:sp>
    </p:spTree>
    <p:extLst>
      <p:ext uri="{BB962C8B-B14F-4D97-AF65-F5344CB8AC3E}">
        <p14:creationId xmlns:p14="http://schemas.microsoft.com/office/powerpoint/2010/main" val="37597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oon Shap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48" y="1219199"/>
            <a:ext cx="3443504" cy="55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5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Reunion Island (Pacific Ocean), 1/9/16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952"/>
          <a:stretch/>
        </p:blipFill>
        <p:spPr>
          <a:xfrm>
            <a:off x="2489114" y="1216268"/>
            <a:ext cx="4165772" cy="56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3276"/>
      </p:ext>
    </p:extLst>
  </p:cSld>
  <p:clrMapOvr>
    <a:masterClrMapping/>
  </p:clrMapOvr>
</p:sld>
</file>

<file path=ppt/theme/theme1.xml><?xml version="1.0" encoding="utf-8"?>
<a:theme xmlns:a="http://schemas.openxmlformats.org/drawingml/2006/main" name="BCPD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CPD 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CPD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PD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127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Garamond</vt:lpstr>
      <vt:lpstr>BCPD Template</vt:lpstr>
      <vt:lpstr>The Earth in space</vt:lpstr>
      <vt:lpstr>Why do we have seasons?</vt:lpstr>
      <vt:lpstr>Phases of the Moon</vt:lpstr>
      <vt:lpstr>Phases of the Moon as seen from Earth</vt:lpstr>
      <vt:lpstr>Eclipses</vt:lpstr>
      <vt:lpstr>Solar Eclipse</vt:lpstr>
      <vt:lpstr>Lunar Eclipse</vt:lpstr>
      <vt:lpstr>PowerPoint Presentation</vt:lpstr>
      <vt:lpstr>Reunion Island (Pacific Ocean), 1/9/16</vt:lpstr>
    </vt:vector>
  </TitlesOfParts>
  <Company>Bradfield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Bradfield College Physics Department</dc:title>
  <dc:creator>mharrison</dc:creator>
  <cp:lastModifiedBy>Harrison, M A T</cp:lastModifiedBy>
  <cp:revision>224</cp:revision>
  <cp:lastPrinted>2015-05-13T09:40:17Z</cp:lastPrinted>
  <dcterms:created xsi:type="dcterms:W3CDTF">2004-09-03T12:36:13Z</dcterms:created>
  <dcterms:modified xsi:type="dcterms:W3CDTF">2017-05-15T10:21:07Z</dcterms:modified>
</cp:coreProperties>
</file>