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81800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accent2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000"/>
    <a:srgbClr val="114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43" autoAdjust="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1ACFC-A3AD-4F25-9F5C-6D33E3348221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3878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9428584"/>
            <a:ext cx="293878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C7A5C-BFD9-495B-BA76-126E97F91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86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0B637-539C-4932-B926-41B5FFB0458C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777194"/>
            <a:ext cx="54254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25ED7-A110-4D8B-A479-8F972EA0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958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0" y="609600"/>
            <a:ext cx="8637588" cy="1019175"/>
            <a:chOff x="1141" y="1158"/>
            <a:chExt cx="9619" cy="1134"/>
          </a:xfrm>
        </p:grpSpPr>
        <p:grpSp>
          <p:nvGrpSpPr>
            <p:cNvPr id="5" name="Group 5"/>
            <p:cNvGrpSpPr>
              <a:grpSpLocks noChangeAspect="1"/>
            </p:cNvGrpSpPr>
            <p:nvPr/>
          </p:nvGrpSpPr>
          <p:grpSpPr bwMode="auto">
            <a:xfrm>
              <a:off x="9627" y="1158"/>
              <a:ext cx="1133" cy="1134"/>
              <a:chOff x="9627" y="1158"/>
              <a:chExt cx="1133" cy="1134"/>
            </a:xfrm>
          </p:grpSpPr>
          <p:sp>
            <p:nvSpPr>
              <p:cNvPr id="7" name="Oval 6"/>
              <p:cNvSpPr>
                <a:spLocks noChangeAspect="1" noChangeArrowheads="1"/>
              </p:cNvSpPr>
              <p:nvPr/>
            </p:nvSpPr>
            <p:spPr bwMode="auto">
              <a:xfrm>
                <a:off x="10003" y="1534"/>
                <a:ext cx="378" cy="37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" name="Freeform 7"/>
              <p:cNvSpPr>
                <a:spLocks noChangeAspect="1"/>
              </p:cNvSpPr>
              <p:nvPr/>
            </p:nvSpPr>
            <p:spPr bwMode="auto">
              <a:xfrm>
                <a:off x="10161" y="1158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Freeform 8"/>
              <p:cNvSpPr>
                <a:spLocks noChangeAspect="1"/>
              </p:cNvSpPr>
              <p:nvPr/>
            </p:nvSpPr>
            <p:spPr bwMode="auto">
              <a:xfrm rot="1800000">
                <a:off x="10355" y="1211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Freeform 9"/>
              <p:cNvSpPr>
                <a:spLocks noChangeAspect="1"/>
              </p:cNvSpPr>
              <p:nvPr/>
            </p:nvSpPr>
            <p:spPr bwMode="auto">
              <a:xfrm rot="3600000">
                <a:off x="10490" y="1348"/>
                <a:ext cx="51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10"/>
              <p:cNvSpPr>
                <a:spLocks noChangeAspect="1"/>
              </p:cNvSpPr>
              <p:nvPr/>
            </p:nvSpPr>
            <p:spPr bwMode="auto">
              <a:xfrm rot="19800000">
                <a:off x="9977" y="1213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Freeform 11"/>
              <p:cNvSpPr>
                <a:spLocks noChangeAspect="1"/>
              </p:cNvSpPr>
              <p:nvPr/>
            </p:nvSpPr>
            <p:spPr bwMode="auto">
              <a:xfrm rot="18000000">
                <a:off x="9852" y="1344"/>
                <a:ext cx="53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Freeform 12"/>
              <p:cNvSpPr>
                <a:spLocks noChangeAspect="1"/>
              </p:cNvSpPr>
              <p:nvPr/>
            </p:nvSpPr>
            <p:spPr bwMode="auto">
              <a:xfrm rot="16200000">
                <a:off x="9809" y="1518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3"/>
              <p:cNvSpPr>
                <a:spLocks noChangeAspect="1"/>
              </p:cNvSpPr>
              <p:nvPr/>
            </p:nvSpPr>
            <p:spPr bwMode="auto">
              <a:xfrm rot="14400000">
                <a:off x="9865" y="1715"/>
                <a:ext cx="51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" name="Freeform 14"/>
              <p:cNvSpPr>
                <a:spLocks noChangeAspect="1"/>
              </p:cNvSpPr>
              <p:nvPr/>
            </p:nvSpPr>
            <p:spPr bwMode="auto">
              <a:xfrm rot="12600000">
                <a:off x="9996" y="1835"/>
                <a:ext cx="51" cy="4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6" name="Freeform 15"/>
              <p:cNvSpPr>
                <a:spLocks noChangeAspect="1"/>
              </p:cNvSpPr>
              <p:nvPr/>
            </p:nvSpPr>
            <p:spPr bwMode="auto">
              <a:xfrm rot="10800000">
                <a:off x="10168" y="1877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7" name="Freeform 16"/>
              <p:cNvSpPr>
                <a:spLocks noChangeAspect="1"/>
              </p:cNvSpPr>
              <p:nvPr/>
            </p:nvSpPr>
            <p:spPr bwMode="auto">
              <a:xfrm rot="9000000">
                <a:off x="10336" y="1836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8" name="Freeform 17"/>
              <p:cNvSpPr>
                <a:spLocks noChangeAspect="1"/>
              </p:cNvSpPr>
              <p:nvPr/>
            </p:nvSpPr>
            <p:spPr bwMode="auto">
              <a:xfrm rot="7200000">
                <a:off x="10482" y="1692"/>
                <a:ext cx="53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9" name="Freeform 18"/>
              <p:cNvSpPr>
                <a:spLocks noChangeAspect="1"/>
              </p:cNvSpPr>
              <p:nvPr/>
            </p:nvSpPr>
            <p:spPr bwMode="auto">
              <a:xfrm rot="5400000">
                <a:off x="10527" y="1516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Freeform 19"/>
              <p:cNvSpPr>
                <a:spLocks noChangeAspect="1"/>
              </p:cNvSpPr>
              <p:nvPr/>
            </p:nvSpPr>
            <p:spPr bwMode="auto">
              <a:xfrm rot="900000">
                <a:off x="10246" y="1342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20"/>
              <p:cNvSpPr>
                <a:spLocks noChangeAspect="1"/>
              </p:cNvSpPr>
              <p:nvPr/>
            </p:nvSpPr>
            <p:spPr bwMode="auto">
              <a:xfrm rot="2700000">
                <a:off x="10369" y="1426"/>
                <a:ext cx="44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Freeform 21"/>
              <p:cNvSpPr>
                <a:spLocks noChangeAspect="1"/>
              </p:cNvSpPr>
              <p:nvPr/>
            </p:nvSpPr>
            <p:spPr bwMode="auto">
              <a:xfrm rot="4500000">
                <a:off x="10435" y="1536"/>
                <a:ext cx="42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Freeform 22"/>
              <p:cNvSpPr>
                <a:spLocks noChangeAspect="1"/>
              </p:cNvSpPr>
              <p:nvPr/>
            </p:nvSpPr>
            <p:spPr bwMode="auto">
              <a:xfrm rot="6300000">
                <a:off x="10417" y="1665"/>
                <a:ext cx="42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Freeform 23"/>
              <p:cNvSpPr>
                <a:spLocks noChangeAspect="1"/>
              </p:cNvSpPr>
              <p:nvPr/>
            </p:nvSpPr>
            <p:spPr bwMode="auto">
              <a:xfrm rot="8100000">
                <a:off x="10339" y="1780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5" name="Freeform 24"/>
              <p:cNvSpPr>
                <a:spLocks noChangeAspect="1"/>
              </p:cNvSpPr>
              <p:nvPr/>
            </p:nvSpPr>
            <p:spPr bwMode="auto">
              <a:xfrm rot="9900000">
                <a:off x="10230" y="1838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6" name="Freeform 25"/>
              <p:cNvSpPr>
                <a:spLocks noChangeAspect="1"/>
              </p:cNvSpPr>
              <p:nvPr/>
            </p:nvSpPr>
            <p:spPr bwMode="auto">
              <a:xfrm rot="11700000">
                <a:off x="10115" y="1840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7" name="Freeform 26"/>
              <p:cNvSpPr>
                <a:spLocks noChangeAspect="1"/>
              </p:cNvSpPr>
              <p:nvPr/>
            </p:nvSpPr>
            <p:spPr bwMode="auto">
              <a:xfrm rot="13500000">
                <a:off x="10010" y="1790"/>
                <a:ext cx="41" cy="2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15300000">
                <a:off x="9925" y="1675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9" name="Freeform 28"/>
              <p:cNvSpPr>
                <a:spLocks noChangeAspect="1"/>
              </p:cNvSpPr>
              <p:nvPr/>
            </p:nvSpPr>
            <p:spPr bwMode="auto">
              <a:xfrm rot="17100000">
                <a:off x="9919" y="1532"/>
                <a:ext cx="41" cy="2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" name="Freeform 29"/>
              <p:cNvSpPr>
                <a:spLocks noChangeAspect="1"/>
              </p:cNvSpPr>
              <p:nvPr/>
            </p:nvSpPr>
            <p:spPr bwMode="auto">
              <a:xfrm rot="18900000">
                <a:off x="9972" y="1414"/>
                <a:ext cx="42" cy="2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1" name="Freeform 30"/>
              <p:cNvSpPr>
                <a:spLocks noChangeAspect="1"/>
              </p:cNvSpPr>
              <p:nvPr/>
            </p:nvSpPr>
            <p:spPr bwMode="auto">
              <a:xfrm rot="20700000">
                <a:off x="10090" y="1336"/>
                <a:ext cx="41" cy="2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6" name="Rectangle 31"/>
            <p:cNvSpPr>
              <a:spLocks noChangeAspect="1" noChangeArrowheads="1"/>
            </p:cNvSpPr>
            <p:nvPr/>
          </p:nvSpPr>
          <p:spPr bwMode="auto">
            <a:xfrm>
              <a:off x="1141" y="1700"/>
              <a:ext cx="8505" cy="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Bradfield College Physics Department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Welcome to Year 12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2860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7056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Bradfield College Physics Department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91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7"/>
          <p:cNvGrpSpPr>
            <a:grpSpLocks noChangeAspect="1"/>
          </p:cNvGrpSpPr>
          <p:nvPr/>
        </p:nvGrpSpPr>
        <p:grpSpPr bwMode="auto">
          <a:xfrm>
            <a:off x="0" y="609600"/>
            <a:ext cx="8637588" cy="1019175"/>
            <a:chOff x="1141" y="1158"/>
            <a:chExt cx="9619" cy="1134"/>
          </a:xfrm>
        </p:grpSpPr>
        <p:grpSp>
          <p:nvGrpSpPr>
            <p:cNvPr id="1029" name="Group 8"/>
            <p:cNvGrpSpPr>
              <a:grpSpLocks noChangeAspect="1"/>
            </p:cNvGrpSpPr>
            <p:nvPr/>
          </p:nvGrpSpPr>
          <p:grpSpPr bwMode="auto">
            <a:xfrm>
              <a:off x="9626" y="1158"/>
              <a:ext cx="1134" cy="1134"/>
              <a:chOff x="9626" y="1158"/>
              <a:chExt cx="1134" cy="1134"/>
            </a:xfrm>
          </p:grpSpPr>
          <p:sp>
            <p:nvSpPr>
              <p:cNvPr id="1033" name="Oval 9"/>
              <p:cNvSpPr>
                <a:spLocks noChangeAspect="1" noChangeArrowheads="1"/>
              </p:cNvSpPr>
              <p:nvPr/>
            </p:nvSpPr>
            <p:spPr bwMode="auto">
              <a:xfrm>
                <a:off x="10003" y="1534"/>
                <a:ext cx="378" cy="37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4" name="Freeform 10"/>
              <p:cNvSpPr>
                <a:spLocks noChangeAspect="1"/>
              </p:cNvSpPr>
              <p:nvPr/>
            </p:nvSpPr>
            <p:spPr bwMode="auto">
              <a:xfrm>
                <a:off x="10161" y="1158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5" name="Freeform 11"/>
              <p:cNvSpPr>
                <a:spLocks noChangeAspect="1"/>
              </p:cNvSpPr>
              <p:nvPr/>
            </p:nvSpPr>
            <p:spPr bwMode="auto">
              <a:xfrm rot="1800000">
                <a:off x="10355" y="1211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6" name="Freeform 12"/>
              <p:cNvSpPr>
                <a:spLocks noChangeAspect="1"/>
              </p:cNvSpPr>
              <p:nvPr/>
            </p:nvSpPr>
            <p:spPr bwMode="auto">
              <a:xfrm rot="3600000">
                <a:off x="10490" y="1348"/>
                <a:ext cx="51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7" name="Freeform 13"/>
              <p:cNvSpPr>
                <a:spLocks noChangeAspect="1"/>
              </p:cNvSpPr>
              <p:nvPr/>
            </p:nvSpPr>
            <p:spPr bwMode="auto">
              <a:xfrm rot="19800000">
                <a:off x="9977" y="1213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8" name="Freeform 14"/>
              <p:cNvSpPr>
                <a:spLocks noChangeAspect="1"/>
              </p:cNvSpPr>
              <p:nvPr/>
            </p:nvSpPr>
            <p:spPr bwMode="auto">
              <a:xfrm rot="18000000">
                <a:off x="9852" y="1344"/>
                <a:ext cx="53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9" name="Freeform 15"/>
              <p:cNvSpPr>
                <a:spLocks noChangeAspect="1"/>
              </p:cNvSpPr>
              <p:nvPr/>
            </p:nvSpPr>
            <p:spPr bwMode="auto">
              <a:xfrm rot="16200000">
                <a:off x="9813" y="1519"/>
                <a:ext cx="51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0" name="Freeform 16"/>
              <p:cNvSpPr>
                <a:spLocks noChangeAspect="1"/>
              </p:cNvSpPr>
              <p:nvPr/>
            </p:nvSpPr>
            <p:spPr bwMode="auto">
              <a:xfrm rot="14400000">
                <a:off x="9865" y="1714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1" name="Freeform 17"/>
              <p:cNvSpPr>
                <a:spLocks noChangeAspect="1"/>
              </p:cNvSpPr>
              <p:nvPr/>
            </p:nvSpPr>
            <p:spPr bwMode="auto">
              <a:xfrm rot="12600000">
                <a:off x="9996" y="1835"/>
                <a:ext cx="51" cy="4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2" name="Freeform 18"/>
              <p:cNvSpPr>
                <a:spLocks noChangeAspect="1"/>
              </p:cNvSpPr>
              <p:nvPr/>
            </p:nvSpPr>
            <p:spPr bwMode="auto">
              <a:xfrm rot="10800000">
                <a:off x="10168" y="1877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3" name="Freeform 19"/>
              <p:cNvSpPr>
                <a:spLocks noChangeAspect="1"/>
              </p:cNvSpPr>
              <p:nvPr/>
            </p:nvSpPr>
            <p:spPr bwMode="auto">
              <a:xfrm rot="9000000">
                <a:off x="10336" y="1836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4" name="Freeform 20"/>
              <p:cNvSpPr>
                <a:spLocks noChangeAspect="1"/>
              </p:cNvSpPr>
              <p:nvPr/>
            </p:nvSpPr>
            <p:spPr bwMode="auto">
              <a:xfrm rot="7200000">
                <a:off x="10482" y="1693"/>
                <a:ext cx="53" cy="4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5" name="Freeform 21"/>
              <p:cNvSpPr>
                <a:spLocks noChangeAspect="1"/>
              </p:cNvSpPr>
              <p:nvPr/>
            </p:nvSpPr>
            <p:spPr bwMode="auto">
              <a:xfrm rot="5400000">
                <a:off x="10527" y="1516"/>
                <a:ext cx="51" cy="4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8" y="0"/>
                  </a:cxn>
                  <a:cxn ang="0">
                    <a:pos x="171" y="1368"/>
                  </a:cxn>
                  <a:cxn ang="0">
                    <a:pos x="57" y="1368"/>
                  </a:cxn>
                  <a:cxn ang="0">
                    <a:pos x="0" y="0"/>
                  </a:cxn>
                </a:cxnLst>
                <a:rect l="0" t="0" r="r" b="b"/>
                <a:pathLst>
                  <a:path w="228" h="1368">
                    <a:moveTo>
                      <a:pt x="0" y="0"/>
                    </a:moveTo>
                    <a:lnTo>
                      <a:pt x="228" y="0"/>
                    </a:lnTo>
                    <a:lnTo>
                      <a:pt x="171" y="1368"/>
                    </a:lnTo>
                    <a:lnTo>
                      <a:pt x="57" y="13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6" name="Freeform 22"/>
              <p:cNvSpPr>
                <a:spLocks noChangeAspect="1"/>
              </p:cNvSpPr>
              <p:nvPr/>
            </p:nvSpPr>
            <p:spPr bwMode="auto">
              <a:xfrm rot="900000">
                <a:off x="10246" y="1342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7" name="Freeform 23"/>
              <p:cNvSpPr>
                <a:spLocks noChangeAspect="1"/>
              </p:cNvSpPr>
              <p:nvPr/>
            </p:nvSpPr>
            <p:spPr bwMode="auto">
              <a:xfrm rot="2700000">
                <a:off x="10369" y="1426"/>
                <a:ext cx="44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8" name="Freeform 24"/>
              <p:cNvSpPr>
                <a:spLocks noChangeAspect="1"/>
              </p:cNvSpPr>
              <p:nvPr/>
            </p:nvSpPr>
            <p:spPr bwMode="auto">
              <a:xfrm rot="4500000">
                <a:off x="10435" y="1536"/>
                <a:ext cx="42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9" name="Freeform 25"/>
              <p:cNvSpPr>
                <a:spLocks noChangeAspect="1"/>
              </p:cNvSpPr>
              <p:nvPr/>
            </p:nvSpPr>
            <p:spPr bwMode="auto">
              <a:xfrm rot="6300000">
                <a:off x="10417" y="1665"/>
                <a:ext cx="42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0" name="Freeform 26"/>
              <p:cNvSpPr>
                <a:spLocks noChangeAspect="1"/>
              </p:cNvSpPr>
              <p:nvPr/>
            </p:nvSpPr>
            <p:spPr bwMode="auto">
              <a:xfrm rot="8100000">
                <a:off x="10339" y="1780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1" name="Freeform 27"/>
              <p:cNvSpPr>
                <a:spLocks noChangeAspect="1"/>
              </p:cNvSpPr>
              <p:nvPr/>
            </p:nvSpPr>
            <p:spPr bwMode="auto">
              <a:xfrm rot="9900000">
                <a:off x="10230" y="1838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2" name="Freeform 28"/>
              <p:cNvSpPr>
                <a:spLocks noChangeAspect="1"/>
              </p:cNvSpPr>
              <p:nvPr/>
            </p:nvSpPr>
            <p:spPr bwMode="auto">
              <a:xfrm rot="11700000">
                <a:off x="10115" y="1840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3" name="Freeform 29"/>
              <p:cNvSpPr>
                <a:spLocks noChangeAspect="1"/>
              </p:cNvSpPr>
              <p:nvPr/>
            </p:nvSpPr>
            <p:spPr bwMode="auto">
              <a:xfrm rot="13500000">
                <a:off x="10010" y="1792"/>
                <a:ext cx="41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4" name="Freeform 30"/>
              <p:cNvSpPr>
                <a:spLocks noChangeAspect="1"/>
              </p:cNvSpPr>
              <p:nvPr/>
            </p:nvSpPr>
            <p:spPr bwMode="auto">
              <a:xfrm rot="15300000">
                <a:off x="9925" y="1675"/>
                <a:ext cx="42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5" name="Freeform 31"/>
              <p:cNvSpPr>
                <a:spLocks noChangeAspect="1"/>
              </p:cNvSpPr>
              <p:nvPr/>
            </p:nvSpPr>
            <p:spPr bwMode="auto">
              <a:xfrm rot="17100000">
                <a:off x="9926" y="1534"/>
                <a:ext cx="41" cy="2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6" name="Freeform 32"/>
              <p:cNvSpPr>
                <a:spLocks noChangeAspect="1"/>
              </p:cNvSpPr>
              <p:nvPr/>
            </p:nvSpPr>
            <p:spPr bwMode="auto">
              <a:xfrm rot="18900000">
                <a:off x="9973" y="1414"/>
                <a:ext cx="41" cy="2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7" name="Freeform 33"/>
              <p:cNvSpPr>
                <a:spLocks noChangeAspect="1"/>
              </p:cNvSpPr>
              <p:nvPr/>
            </p:nvSpPr>
            <p:spPr bwMode="auto">
              <a:xfrm rot="20700000">
                <a:off x="10090" y="1336"/>
                <a:ext cx="41" cy="2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0"/>
                  </a:cxn>
                  <a:cxn ang="0">
                    <a:pos x="112" y="812"/>
                  </a:cxn>
                  <a:cxn ang="0">
                    <a:pos x="28" y="812"/>
                  </a:cxn>
                  <a:cxn ang="0">
                    <a:pos x="0" y="0"/>
                  </a:cxn>
                </a:cxnLst>
                <a:rect l="0" t="0" r="r" b="b"/>
                <a:pathLst>
                  <a:path w="140" h="812">
                    <a:moveTo>
                      <a:pt x="0" y="0"/>
                    </a:moveTo>
                    <a:lnTo>
                      <a:pt x="140" y="0"/>
                    </a:lnTo>
                    <a:lnTo>
                      <a:pt x="112" y="812"/>
                    </a:lnTo>
                    <a:lnTo>
                      <a:pt x="28" y="8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058" name="Rectangle 34"/>
            <p:cNvSpPr>
              <a:spLocks noChangeAspect="1" noChangeArrowheads="1"/>
            </p:cNvSpPr>
            <p:nvPr/>
          </p:nvSpPr>
          <p:spPr bwMode="auto">
            <a:xfrm>
              <a:off x="1141" y="1700"/>
              <a:ext cx="8505" cy="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ysics.umd.edu/perg/fermi/fermi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r>
              <a:rPr lang="en-GB" sz="7200" dirty="0"/>
              <a:t>Estimating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algn="r" eaLnBrk="1" hangingPunct="1"/>
            <a:r>
              <a:rPr lang="en-US" sz="2800" b="0" i="1" dirty="0"/>
              <a:t>It’s not the same as just guessing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Fermi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How many grains of sand are needed to fill a child’s sandpit?</a:t>
            </a:r>
          </a:p>
          <a:p>
            <a:r>
              <a:rPr lang="en-GB" sz="2400" dirty="0"/>
              <a:t>How many atoms are there in your body?</a:t>
            </a:r>
          </a:p>
          <a:p>
            <a:r>
              <a:rPr lang="en-GB" sz="2400" dirty="0"/>
              <a:t>How many blades of grass are there on a rugby/hockey/football pitch?</a:t>
            </a:r>
          </a:p>
          <a:p>
            <a:r>
              <a:rPr lang="en-GB" sz="2400" dirty="0"/>
              <a:t>What is the total length of all the school ties at KES?</a:t>
            </a:r>
          </a:p>
          <a:p>
            <a:r>
              <a:rPr lang="en-GB" sz="2400" dirty="0"/>
              <a:t>What mass of food is consumed at KES per year?</a:t>
            </a:r>
          </a:p>
          <a:p>
            <a:r>
              <a:rPr lang="en-GB" sz="2400" dirty="0"/>
              <a:t>What energy content of food is consumed at KES each year?</a:t>
            </a:r>
          </a:p>
          <a:p>
            <a:r>
              <a:rPr lang="en-GB" sz="2400" dirty="0"/>
              <a:t>How many words does a full-time teacher at KES write in his/her end-of-term reports?</a:t>
            </a:r>
          </a:p>
          <a:p>
            <a:r>
              <a:rPr lang="en-GB" sz="2400" dirty="0"/>
              <a:t>What speed does your hair grow at?</a:t>
            </a:r>
          </a:p>
          <a:p>
            <a:r>
              <a:rPr lang="en-GB" sz="2400" dirty="0"/>
              <a:t>What speed do your fingernails grow at?</a:t>
            </a:r>
          </a:p>
        </p:txBody>
      </p:sp>
    </p:spTree>
    <p:extLst>
      <p:ext uri="{BB962C8B-B14F-4D97-AF65-F5344CB8AC3E}">
        <p14:creationId xmlns:p14="http://schemas.microsoft.com/office/powerpoint/2010/main" val="3173430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 website with many more to practise 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73188"/>
            <a:ext cx="8915400" cy="4756212"/>
          </a:xfrm>
        </p:spPr>
        <p:txBody>
          <a:bodyPr/>
          <a:lstStyle/>
          <a:p>
            <a:r>
              <a:rPr lang="en-GB" dirty="0">
                <a:hlinkClick r:id="rId2"/>
              </a:rPr>
              <a:t>www.physics.umd.edu/perg/fermi/fermi.htm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08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Art of Avoiding Cockups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There are two types of wrong answer in Physics:</a:t>
                </a:r>
              </a:p>
              <a:p>
                <a:pPr marL="914400" lvl="1" indent="-514350">
                  <a:buFont typeface="+mj-lt"/>
                  <a:buAutoNum type="arabicParenR"/>
                </a:pPr>
                <a:r>
                  <a:rPr lang="en-GB" dirty="0"/>
                  <a:t>Bad luck, this is wrong:</a:t>
                </a:r>
              </a:p>
              <a:p>
                <a:pPr marL="1314450" lvl="2" indent="-514350">
                  <a:buFont typeface="Arial" panose="020B0604020202020204" pitchFamily="34" charset="0"/>
                  <a:buChar char="•"/>
                </a:pPr>
                <a:r>
                  <a:rPr lang="en-GB" dirty="0"/>
                  <a:t>Speed of car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40.2</m:t>
                        </m:r>
                        <m:r>
                          <m:rPr>
                            <m:nor/>
                          </m:rPr>
                          <a:rPr lang="en-GB" sz="2000" b="0" i="0" smtClean="0"/>
                          <m:t> </m:t>
                        </m:r>
                        <m:r>
                          <m:rPr>
                            <m:nor/>
                          </m:rPr>
                          <a:rPr lang="en-GB" sz="2000" b="0" i="0" smtClean="0"/>
                          <m:t>metres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m:rPr>
                            <m:nor/>
                          </m:rPr>
                          <a:rPr lang="en-GB" sz="2000" b="0" i="0" smtClean="0"/>
                          <m:t> </m:t>
                        </m:r>
                        <m:r>
                          <m:rPr>
                            <m:nor/>
                          </m:rPr>
                          <a:rPr lang="en-GB" sz="2000" b="0" i="0" smtClean="0"/>
                          <m:t>seconds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=16.1 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ms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	</a:t>
                </a:r>
                <a:r>
                  <a:rPr lang="en-GB" dirty="0">
                    <a:solidFill>
                      <a:srgbClr val="FF0000"/>
                    </a:solidFill>
                    <a:latin typeface="Wingdings" panose="05000000000000000000" pitchFamily="2" charset="2"/>
                  </a:rPr>
                  <a:t>û</a:t>
                </a:r>
              </a:p>
              <a:p>
                <a:pPr marL="914400" lvl="1" indent="-514350">
                  <a:buFont typeface="+mj-lt"/>
                  <a:buAutoNum type="arabicParenR"/>
                </a:pPr>
                <a:r>
                  <a:rPr lang="en-GB" dirty="0"/>
                  <a:t>This is wrong AND makes you look stupid:</a:t>
                </a:r>
              </a:p>
              <a:p>
                <a:pPr marL="1314450" lvl="2" indent="-514350"/>
                <a:r>
                  <a:rPr lang="en-GB" dirty="0"/>
                  <a:t>Speed of car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40.2</m:t>
                        </m:r>
                        <m:r>
                          <m:rPr>
                            <m:nor/>
                          </m:rPr>
                          <a:rPr lang="en-GB" sz="2000"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>
                            <a:latin typeface="+mj-lt"/>
                          </a:rPr>
                          <m:t>metres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m:rPr>
                            <m:nor/>
                          </m:rPr>
                          <a:rPr lang="en-GB" sz="2000"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000">
                            <a:latin typeface="+mj-lt"/>
                          </a:rPr>
                          <m:t>seconds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=16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80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ms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	</a:t>
                </a:r>
                <a:r>
                  <a:rPr lang="en-GB" dirty="0">
                    <a:solidFill>
                      <a:srgbClr val="FF0000"/>
                    </a:solidFill>
                    <a:latin typeface="Wingdings" panose="05000000000000000000" pitchFamily="2" charset="2"/>
                  </a:rPr>
                  <a:t>û</a:t>
                </a:r>
              </a:p>
              <a:p>
                <a:pPr marL="514350" indent="-514350"/>
                <a:r>
                  <a:rPr lang="en-GB" dirty="0"/>
                  <a:t>You can prevent the second type of mistake by:</a:t>
                </a:r>
              </a:p>
              <a:p>
                <a:pPr marL="914400" lvl="1" indent="-514350">
                  <a:buFont typeface="+mj-lt"/>
                  <a:buAutoNum type="alphaLcParenR"/>
                </a:pPr>
                <a:r>
                  <a:rPr lang="en-GB" dirty="0"/>
                  <a:t>Quick estimate of the calculation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~40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~2</m:t>
                        </m:r>
                      </m:den>
                    </m:f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20)</m:t>
                    </m:r>
                  </m:oMath>
                </a14:m>
                <a:endParaRPr lang="en-GB" dirty="0"/>
              </a:p>
              <a:p>
                <a:pPr marL="914400" lvl="1" indent="-514350">
                  <a:buFont typeface="+mj-lt"/>
                  <a:buAutoNum type="alphaLcParenR"/>
                </a:pPr>
                <a:r>
                  <a:rPr lang="en-GB" dirty="0"/>
                  <a:t>Reality checking (</a:t>
                </a:r>
                <a:r>
                  <a:rPr lang="en-GB" i="1" dirty="0"/>
                  <a:t>Can a car really go 1.7km in one second?</a:t>
                </a:r>
                <a:r>
                  <a:rPr lang="en-GB" dirty="0"/>
                  <a:t>)</a:t>
                </a:r>
              </a:p>
              <a:p>
                <a:pPr marL="1314450" lvl="2" indent="-514350"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42" t="-1551" r="-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201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Orders of magnitude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we say something is correct ‘to the nearest order of magnitude’ it means </a:t>
            </a:r>
            <a:r>
              <a:rPr lang="en-GB" dirty="0">
                <a:solidFill>
                  <a:schemeClr val="tx2"/>
                </a:solidFill>
              </a:rPr>
              <a:t>to the nearest power of ten</a:t>
            </a:r>
          </a:p>
          <a:p>
            <a:r>
              <a:rPr lang="en-GB" dirty="0"/>
              <a:t>Estimations are nearly always done to the nearest power of ten or, at most, 1sf</a:t>
            </a:r>
          </a:p>
        </p:txBody>
      </p:sp>
    </p:spTree>
    <p:extLst>
      <p:ext uri="{BB962C8B-B14F-4D97-AF65-F5344CB8AC3E}">
        <p14:creationId xmlns:p14="http://schemas.microsoft.com/office/powerpoint/2010/main" val="421621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Off the top of your 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Estimate to the nearest order of magnitude: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mass of an atom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diameter of an atom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mass of an apple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mass of a car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height of all the pupils at KES added together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mass of Jupiter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diameter of the Solar System</a:t>
            </a:r>
          </a:p>
        </p:txBody>
      </p:sp>
    </p:spTree>
    <p:extLst>
      <p:ext uri="{BB962C8B-B14F-4D97-AF65-F5344CB8AC3E}">
        <p14:creationId xmlns:p14="http://schemas.microsoft.com/office/powerpoint/2010/main" val="328361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GB" dirty="0"/>
              <a:t>The mass of an atom </a:t>
            </a:r>
            <a:r>
              <a:rPr lang="en-GB" dirty="0">
                <a:solidFill>
                  <a:schemeClr val="tx2"/>
                </a:solidFill>
              </a:rPr>
              <a:t>~10</a:t>
            </a:r>
            <a:r>
              <a:rPr lang="en-GB" baseline="30000" dirty="0">
                <a:solidFill>
                  <a:schemeClr val="tx2"/>
                </a:solidFill>
              </a:rPr>
              <a:t>-26</a:t>
            </a:r>
            <a:r>
              <a:rPr lang="en-GB" dirty="0">
                <a:solidFill>
                  <a:schemeClr val="tx2"/>
                </a:solidFill>
              </a:rPr>
              <a:t> kg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diameter of an atom </a:t>
            </a:r>
            <a:r>
              <a:rPr lang="en-GB" dirty="0">
                <a:solidFill>
                  <a:schemeClr val="tx2"/>
                </a:solidFill>
              </a:rPr>
              <a:t>~10</a:t>
            </a:r>
            <a:r>
              <a:rPr lang="en-GB" baseline="30000" dirty="0">
                <a:solidFill>
                  <a:schemeClr val="tx2"/>
                </a:solidFill>
              </a:rPr>
              <a:t>-10</a:t>
            </a:r>
            <a:r>
              <a:rPr lang="en-GB" dirty="0">
                <a:solidFill>
                  <a:schemeClr val="tx2"/>
                </a:solidFill>
              </a:rPr>
              <a:t> m</a:t>
            </a:r>
            <a:endParaRPr lang="en-GB" dirty="0"/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mass of an apple </a:t>
            </a:r>
            <a:r>
              <a:rPr lang="en-GB" dirty="0">
                <a:solidFill>
                  <a:schemeClr val="tx2"/>
                </a:solidFill>
              </a:rPr>
              <a:t>~10</a:t>
            </a:r>
            <a:r>
              <a:rPr lang="en-GB" baseline="30000" dirty="0">
                <a:solidFill>
                  <a:schemeClr val="tx2"/>
                </a:solidFill>
              </a:rPr>
              <a:t>-1</a:t>
            </a:r>
            <a:r>
              <a:rPr lang="en-GB" dirty="0">
                <a:solidFill>
                  <a:schemeClr val="tx2"/>
                </a:solidFill>
              </a:rPr>
              <a:t> kg</a:t>
            </a:r>
            <a:endParaRPr lang="en-GB" dirty="0"/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mass of a car</a:t>
            </a:r>
            <a:r>
              <a:rPr lang="en-GB" dirty="0">
                <a:solidFill>
                  <a:schemeClr val="tx2"/>
                </a:solidFill>
              </a:rPr>
              <a:t> ~10</a:t>
            </a:r>
            <a:r>
              <a:rPr lang="en-GB" baseline="30000" dirty="0">
                <a:solidFill>
                  <a:schemeClr val="tx2"/>
                </a:solidFill>
              </a:rPr>
              <a:t>3</a:t>
            </a:r>
            <a:r>
              <a:rPr lang="en-GB" dirty="0">
                <a:solidFill>
                  <a:schemeClr val="tx2"/>
                </a:solidFill>
              </a:rPr>
              <a:t> kg</a:t>
            </a:r>
            <a:endParaRPr lang="en-GB" dirty="0"/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height of all the pupils at KES added together </a:t>
            </a:r>
            <a:r>
              <a:rPr lang="en-GB" dirty="0">
                <a:solidFill>
                  <a:schemeClr val="tx2"/>
                </a:solidFill>
              </a:rPr>
              <a:t>~10</a:t>
            </a:r>
            <a:r>
              <a:rPr lang="en-GB" baseline="30000" dirty="0">
                <a:solidFill>
                  <a:schemeClr val="tx2"/>
                </a:solidFill>
              </a:rPr>
              <a:t>3</a:t>
            </a:r>
            <a:r>
              <a:rPr lang="en-GB" dirty="0">
                <a:solidFill>
                  <a:schemeClr val="tx2"/>
                </a:solidFill>
              </a:rPr>
              <a:t> m</a:t>
            </a:r>
            <a:endParaRPr lang="en-GB" dirty="0"/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mass of Jupiter</a:t>
            </a:r>
            <a:r>
              <a:rPr lang="en-GB" dirty="0">
                <a:solidFill>
                  <a:schemeClr val="tx2"/>
                </a:solidFill>
              </a:rPr>
              <a:t> ~10</a:t>
            </a:r>
            <a:r>
              <a:rPr lang="en-GB" baseline="30000" dirty="0">
                <a:solidFill>
                  <a:schemeClr val="tx2"/>
                </a:solidFill>
              </a:rPr>
              <a:t>27</a:t>
            </a:r>
            <a:r>
              <a:rPr lang="en-GB" dirty="0">
                <a:solidFill>
                  <a:schemeClr val="tx2"/>
                </a:solidFill>
              </a:rPr>
              <a:t> kg</a:t>
            </a:r>
            <a:endParaRPr lang="en-GB" dirty="0"/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The diameter of the Solar System </a:t>
            </a:r>
            <a:r>
              <a:rPr lang="en-GB" dirty="0">
                <a:solidFill>
                  <a:schemeClr val="tx2"/>
                </a:solidFill>
              </a:rPr>
              <a:t>~10</a:t>
            </a:r>
            <a:r>
              <a:rPr lang="en-GB" baseline="30000" dirty="0">
                <a:solidFill>
                  <a:schemeClr val="tx2"/>
                </a:solidFill>
              </a:rPr>
              <a:t>13</a:t>
            </a:r>
            <a:r>
              <a:rPr lang="en-GB" dirty="0">
                <a:solidFill>
                  <a:schemeClr val="tx2"/>
                </a:solidFill>
              </a:rPr>
              <a:t> 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41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useful lengths to know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98869"/>
              </p:ext>
            </p:extLst>
          </p:nvPr>
        </p:nvGraphicFramePr>
        <p:xfrm>
          <a:off x="1656805" y="1663337"/>
          <a:ext cx="5923407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Length (m)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Size of a proton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-15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Size of a nucleus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-15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Size of a Hydrogen atom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-10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Size of a cell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-5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Radius of the Earth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7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Distance from Earth to</a:t>
                      </a:r>
                      <a:r>
                        <a:rPr lang="en-GB" baseline="0" dirty="0"/>
                        <a:t> Sun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11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Diameter of Solar System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13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Distance to nearest star (</a:t>
                      </a:r>
                      <a:r>
                        <a:rPr lang="en-GB" i="1" dirty="0"/>
                        <a:t>apart from the Sun</a:t>
                      </a:r>
                      <a:r>
                        <a:rPr lang="en-GB" dirty="0"/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16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Diameter of our galaxy (Milky Way)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21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Distance to the next nearest galaxy (Andromeda)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22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Distance to edge of observable Universe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26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6609806" y="2098766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96739" y="2460180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609806" y="2856411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09806" y="3196059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596739" y="3574875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609806" y="3971106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609806" y="4293339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16030" y="4706973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96739" y="5011815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609806" y="5403659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96739" y="5817322"/>
            <a:ext cx="644434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6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useful masses to know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147580"/>
              </p:ext>
            </p:extLst>
          </p:nvPr>
        </p:nvGraphicFramePr>
        <p:xfrm>
          <a:off x="1656805" y="1663337"/>
          <a:ext cx="5923407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Mass (kg)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An</a:t>
                      </a:r>
                      <a:r>
                        <a:rPr lang="en-GB" baseline="0" dirty="0"/>
                        <a:t> electron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-30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 Hydrogen atom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-27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 small virus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-21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 bacterium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-15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 raindrop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-6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Boeing 747 (empty)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5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The Earth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24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The Sun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30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The Milky</a:t>
                      </a:r>
                      <a:r>
                        <a:rPr lang="en-GB" baseline="0" dirty="0"/>
                        <a:t> Way galaxy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41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The Universe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53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6516011" y="2098766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02944" y="2460180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16011" y="2856411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16011" y="3196059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502944" y="3574875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516011" y="3971106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011" y="4293339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22235" y="4706973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02944" y="5011815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011" y="5403659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49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useful times to know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637584"/>
              </p:ext>
            </p:extLst>
          </p:nvPr>
        </p:nvGraphicFramePr>
        <p:xfrm>
          <a:off x="1656805" y="1663337"/>
          <a:ext cx="5923407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  <a:r>
                        <a:rPr lang="en-GB" baseline="0" dirty="0"/>
                        <a:t> (s)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Time for light to cross a nucleus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-24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Time for one oscillation of red light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-15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 human heartbeat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1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One day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5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One year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7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Time for light to reach us from</a:t>
                      </a:r>
                      <a:r>
                        <a:rPr lang="en-GB" baseline="0" dirty="0"/>
                        <a:t> nearest star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8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of the Earth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17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of the Universe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17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6498595" y="2098766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485528" y="2460180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98595" y="2856411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98595" y="3196059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485528" y="3574875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498595" y="3971106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498595" y="4293339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04819" y="4706973"/>
            <a:ext cx="779765" cy="261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3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Estimation calculations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Also known as Fermi questions</a:t>
            </a:r>
          </a:p>
          <a:p>
            <a:r>
              <a:rPr lang="en-GB" dirty="0"/>
              <a:t>A very good indicator of skill with numbers and the real world</a:t>
            </a:r>
          </a:p>
          <a:p>
            <a:r>
              <a:rPr lang="en-GB" dirty="0"/>
              <a:t>For example: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What is the total mass of the population of China?</a:t>
            </a:r>
          </a:p>
          <a:p>
            <a:pPr lvl="1"/>
            <a:r>
              <a:rPr lang="en-GB" i="1" dirty="0">
                <a:solidFill>
                  <a:srgbClr val="00B0F0"/>
                </a:solidFill>
              </a:rPr>
              <a:t>About a billion (=10</a:t>
            </a:r>
            <a:r>
              <a:rPr lang="en-GB" i="1" baseline="30000" dirty="0">
                <a:solidFill>
                  <a:srgbClr val="00B0F0"/>
                </a:solidFill>
              </a:rPr>
              <a:t>9</a:t>
            </a:r>
            <a:r>
              <a:rPr lang="en-GB" i="1" dirty="0">
                <a:solidFill>
                  <a:srgbClr val="00B0F0"/>
                </a:solidFill>
              </a:rPr>
              <a:t>) people, each with a mass of ~60kg gives a total mass of 6 </a:t>
            </a:r>
            <a:r>
              <a:rPr lang="en-GB" i="1" dirty="0">
                <a:solidFill>
                  <a:srgbClr val="00B0F0"/>
                </a:solidFill>
                <a:latin typeface="Symbol" panose="05050102010706020507" pitchFamily="18" charset="2"/>
              </a:rPr>
              <a:t>´</a:t>
            </a:r>
            <a:r>
              <a:rPr lang="en-GB" i="1" dirty="0">
                <a:solidFill>
                  <a:srgbClr val="00B0F0"/>
                </a:solidFill>
              </a:rPr>
              <a:t> 10</a:t>
            </a:r>
            <a:r>
              <a:rPr lang="en-GB" i="1" baseline="30000" dirty="0">
                <a:solidFill>
                  <a:srgbClr val="00B0F0"/>
                </a:solidFill>
              </a:rPr>
              <a:t>10</a:t>
            </a:r>
            <a:r>
              <a:rPr lang="en-GB" i="1" dirty="0">
                <a:solidFill>
                  <a:srgbClr val="00B0F0"/>
                </a:solidFill>
              </a:rPr>
              <a:t> kg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744991"/>
      </p:ext>
    </p:extLst>
  </p:cSld>
  <p:clrMapOvr>
    <a:masterClrMapping/>
  </p:clrMapOvr>
</p:sld>
</file>

<file path=ppt/theme/theme1.xml><?xml version="1.0" encoding="utf-8"?>
<a:theme xmlns:a="http://schemas.openxmlformats.org/drawingml/2006/main" name="BCPD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00"/>
      </a:lt2>
      <a:accent1>
        <a:srgbClr val="FF9900"/>
      </a:accent1>
      <a:accent2>
        <a:srgbClr val="00FFFF"/>
      </a:accent2>
      <a:accent3>
        <a:srgbClr val="AAAAA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CPD Templat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BCPD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CPD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P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\\bc.local\BcDfs\Faculty home areas and redirected folders\Teaching\mharrison\Application Data\Microsoft\Templates\BCPD Template.pot</Template>
  <TotalTime>459</TotalTime>
  <Words>571</Words>
  <Application>Microsoft Office PowerPoint</Application>
  <PresentationFormat>On-screen Show (4:3)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Garamond</vt:lpstr>
      <vt:lpstr>Symbol</vt:lpstr>
      <vt:lpstr>Wingdings</vt:lpstr>
      <vt:lpstr>BCPD Template</vt:lpstr>
      <vt:lpstr>Estimating</vt:lpstr>
      <vt:lpstr>The Art of Avoiding Cockups</vt:lpstr>
      <vt:lpstr>Orders of magnitude</vt:lpstr>
      <vt:lpstr>Off the top of your head</vt:lpstr>
      <vt:lpstr>Answers</vt:lpstr>
      <vt:lpstr>Some useful lengths to know</vt:lpstr>
      <vt:lpstr>Some useful masses to know</vt:lpstr>
      <vt:lpstr>Some useful times to know</vt:lpstr>
      <vt:lpstr>Estimation calculations</vt:lpstr>
      <vt:lpstr>More Fermi questions</vt:lpstr>
      <vt:lpstr>A website with many more to practise on:</vt:lpstr>
    </vt:vector>
  </TitlesOfParts>
  <Company>Bradfield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Bradfield College Physics Department</dc:title>
  <dc:creator>mharrison</dc:creator>
  <cp:lastModifiedBy>Harrison, M A T</cp:lastModifiedBy>
  <cp:revision>207</cp:revision>
  <cp:lastPrinted>2015-09-17T10:36:23Z</cp:lastPrinted>
  <dcterms:created xsi:type="dcterms:W3CDTF">2004-09-03T12:36:13Z</dcterms:created>
  <dcterms:modified xsi:type="dcterms:W3CDTF">2017-11-16T08:27:57Z</dcterms:modified>
</cp:coreProperties>
</file>