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303" r:id="rId4"/>
    <p:sldId id="270" r:id="rId5"/>
    <p:sldId id="267" r:id="rId6"/>
    <p:sldId id="269" r:id="rId7"/>
    <p:sldId id="307" r:id="rId8"/>
    <p:sldId id="271" r:id="rId9"/>
    <p:sldId id="272" r:id="rId10"/>
    <p:sldId id="273" r:id="rId11"/>
    <p:sldId id="274" r:id="rId12"/>
    <p:sldId id="275" r:id="rId13"/>
    <p:sldId id="309" r:id="rId14"/>
    <p:sldId id="313" r:id="rId15"/>
    <p:sldId id="314" r:id="rId16"/>
    <p:sldId id="315" r:id="rId17"/>
    <p:sldId id="276" r:id="rId18"/>
    <p:sldId id="31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18" r:id="rId28"/>
    <p:sldId id="286" r:id="rId29"/>
    <p:sldId id="287" r:id="rId30"/>
    <p:sldId id="288" r:id="rId31"/>
    <p:sldId id="289" r:id="rId32"/>
    <p:sldId id="305" r:id="rId33"/>
    <p:sldId id="290" r:id="rId34"/>
    <p:sldId id="312" r:id="rId35"/>
    <p:sldId id="291" r:id="rId36"/>
    <p:sldId id="292" r:id="rId37"/>
    <p:sldId id="306" r:id="rId38"/>
    <p:sldId id="293" r:id="rId39"/>
    <p:sldId id="294" r:id="rId40"/>
    <p:sldId id="316" r:id="rId41"/>
    <p:sldId id="311" r:id="rId42"/>
    <p:sldId id="295" r:id="rId43"/>
    <p:sldId id="296" r:id="rId44"/>
    <p:sldId id="297" r:id="rId45"/>
    <p:sldId id="298" r:id="rId46"/>
    <p:sldId id="299" r:id="rId47"/>
    <p:sldId id="304" r:id="rId48"/>
    <p:sldId id="300" r:id="rId49"/>
    <p:sldId id="301" r:id="rId50"/>
    <p:sldId id="310" r:id="rId51"/>
    <p:sldId id="302" r:id="rId52"/>
  </p:sldIdLst>
  <p:sldSz cx="9144000" cy="6858000" type="screen4x3"/>
  <p:notesSz cx="6781800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82" autoAdjust="0"/>
  </p:normalViewPr>
  <p:slideViewPr>
    <p:cSldViewPr snapToGrid="0">
      <p:cViewPr varScale="1">
        <p:scale>
          <a:sx n="106" d="100"/>
          <a:sy n="106" d="100"/>
        </p:scale>
        <p:origin x="18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E447-81FA-432A-8C5B-F36C3A21BE10}" type="datetimeFigureOut">
              <a:rPr lang="en-GB" smtClean="0"/>
              <a:t>16/05/2017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5536-E33E-4BCB-B855-495F6DB29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96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A06FA-A798-4D62-A1CC-7BC7FD476E7A}" type="datetimeFigureOut">
              <a:rPr lang="en-US" smtClean="0"/>
              <a:pPr/>
              <a:t>5/16/2017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0" y="4715153"/>
            <a:ext cx="54254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1" y="9428583"/>
            <a:ext cx="293878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2073E-7360-4DDD-9376-A6BE785EE5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46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Actual radio telescope (ALMA) picture of planets forming and sweeping out paths in the debris. http://www.bbc.co.uk/news/science-environment-29932609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2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Rearrange the given expression for R, then substitute into</a:t>
            </a:r>
            <a:r>
              <a:rPr lang="en-GB" baseline="0" dirty="0"/>
              <a:t> p=M/V, using 4/3 pi r3 for Volume </a:t>
            </a:r>
            <a:r>
              <a:rPr lang="en-GB" baseline="0"/>
              <a:t>and substituting for R.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0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 &gt; R: a</a:t>
            </a:r>
            <a:r>
              <a:rPr lang="en-GB" baseline="0" dirty="0"/>
              <a:t> r</a:t>
            </a:r>
            <a:r>
              <a:rPr lang="en-GB" dirty="0"/>
              <a:t>ed dwarf, the Sun,</a:t>
            </a:r>
            <a:r>
              <a:rPr lang="en-GB" baseline="0" dirty="0"/>
              <a:t> a typical B-type main sequence star and R136a1 (the most massive star currently known, at ~315 solar masses, larger than </a:t>
            </a:r>
            <a:r>
              <a:rPr lang="en-GB" baseline="0"/>
              <a:t>the Eddington limit!)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80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About 83% of the Sun’s energy output comes from</a:t>
            </a:r>
            <a:r>
              <a:rPr lang="en-GB" baseline="0" dirty="0"/>
              <a:t> this version of the p-p chain. Bigger stars have a different process called the CNO cycle which dominates at higher temperatures.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5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Simeis</a:t>
            </a:r>
            <a:r>
              <a:rPr lang="en-GB" dirty="0"/>
              <a:t> 147 (40 000 </a:t>
            </a:r>
            <a:r>
              <a:rPr lang="en-GB" dirty="0" err="1"/>
              <a:t>ly</a:t>
            </a:r>
            <a:r>
              <a:rPr lang="en-GB" dirty="0"/>
              <a:t> away)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8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http://apod.nasa.gov/apod/ap150705.html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2073E-7360-4DDD-9376-A6BE785EE56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9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609600"/>
            <a:ext cx="8637588" cy="1019175"/>
            <a:chOff x="1141" y="1158"/>
            <a:chExt cx="9619" cy="113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 bwMode="auto">
            <a:xfrm>
              <a:off x="9627" y="1158"/>
              <a:ext cx="1133" cy="1134"/>
              <a:chOff x="9627" y="1158"/>
              <a:chExt cx="1133" cy="1134"/>
            </a:xfrm>
          </p:grpSpPr>
          <p:sp>
            <p:nvSpPr>
              <p:cNvPr id="7" name="Oval 6"/>
              <p:cNvSpPr>
                <a:spLocks noChangeAspect="1" noChangeArrowheads="1"/>
              </p:cNvSpPr>
              <p:nvPr/>
            </p:nvSpPr>
            <p:spPr bwMode="auto">
              <a:xfrm>
                <a:off x="10003" y="1534"/>
                <a:ext cx="378" cy="3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" name="Freeform 7"/>
              <p:cNvSpPr>
                <a:spLocks noChangeAspect="1"/>
              </p:cNvSpPr>
              <p:nvPr/>
            </p:nvSpPr>
            <p:spPr bwMode="auto">
              <a:xfrm>
                <a:off x="10161" y="115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" name="Freeform 8"/>
              <p:cNvSpPr>
                <a:spLocks noChangeAspect="1"/>
              </p:cNvSpPr>
              <p:nvPr/>
            </p:nvSpPr>
            <p:spPr bwMode="auto">
              <a:xfrm rot="1800000">
                <a:off x="10355" y="1211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" name="Freeform 9"/>
              <p:cNvSpPr>
                <a:spLocks noChangeAspect="1"/>
              </p:cNvSpPr>
              <p:nvPr/>
            </p:nvSpPr>
            <p:spPr bwMode="auto">
              <a:xfrm rot="3600000">
                <a:off x="10490" y="1348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" name="Freeform 10"/>
              <p:cNvSpPr>
                <a:spLocks noChangeAspect="1"/>
              </p:cNvSpPr>
              <p:nvPr/>
            </p:nvSpPr>
            <p:spPr bwMode="auto">
              <a:xfrm rot="19800000">
                <a:off x="9977" y="1213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" name="Freeform 11"/>
              <p:cNvSpPr>
                <a:spLocks noChangeAspect="1"/>
              </p:cNvSpPr>
              <p:nvPr/>
            </p:nvSpPr>
            <p:spPr bwMode="auto">
              <a:xfrm rot="18000000">
                <a:off x="9852" y="1344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" name="Freeform 12"/>
              <p:cNvSpPr>
                <a:spLocks noChangeAspect="1"/>
              </p:cNvSpPr>
              <p:nvPr/>
            </p:nvSpPr>
            <p:spPr bwMode="auto">
              <a:xfrm rot="16200000">
                <a:off x="9809" y="151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" name="Freeform 13"/>
              <p:cNvSpPr>
                <a:spLocks noChangeAspect="1"/>
              </p:cNvSpPr>
              <p:nvPr/>
            </p:nvSpPr>
            <p:spPr bwMode="auto">
              <a:xfrm rot="14400000">
                <a:off x="9865" y="1715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" name="Freeform 14"/>
              <p:cNvSpPr>
                <a:spLocks noChangeAspect="1"/>
              </p:cNvSpPr>
              <p:nvPr/>
            </p:nvSpPr>
            <p:spPr bwMode="auto">
              <a:xfrm rot="12600000">
                <a:off x="9996" y="1835"/>
                <a:ext cx="51" cy="4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" name="Freeform 15"/>
              <p:cNvSpPr>
                <a:spLocks noChangeAspect="1"/>
              </p:cNvSpPr>
              <p:nvPr/>
            </p:nvSpPr>
            <p:spPr bwMode="auto">
              <a:xfrm rot="10800000">
                <a:off x="10168" y="1877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 bwMode="auto">
              <a:xfrm rot="9000000">
                <a:off x="10336" y="183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" name="Freeform 17"/>
              <p:cNvSpPr>
                <a:spLocks noChangeAspect="1"/>
              </p:cNvSpPr>
              <p:nvPr/>
            </p:nvSpPr>
            <p:spPr bwMode="auto">
              <a:xfrm rot="7200000">
                <a:off x="10482" y="1692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" name="Freeform 18"/>
              <p:cNvSpPr>
                <a:spLocks noChangeAspect="1"/>
              </p:cNvSpPr>
              <p:nvPr/>
            </p:nvSpPr>
            <p:spPr bwMode="auto">
              <a:xfrm rot="5400000">
                <a:off x="10527" y="151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" name="Freeform 19"/>
              <p:cNvSpPr>
                <a:spLocks noChangeAspect="1"/>
              </p:cNvSpPr>
              <p:nvPr/>
            </p:nvSpPr>
            <p:spPr bwMode="auto">
              <a:xfrm rot="900000">
                <a:off x="10246" y="1342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" name="Freeform 20"/>
              <p:cNvSpPr>
                <a:spLocks noChangeAspect="1"/>
              </p:cNvSpPr>
              <p:nvPr/>
            </p:nvSpPr>
            <p:spPr bwMode="auto">
              <a:xfrm rot="2700000">
                <a:off x="10369" y="1426"/>
                <a:ext cx="44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" name="Freeform 21"/>
              <p:cNvSpPr>
                <a:spLocks noChangeAspect="1"/>
              </p:cNvSpPr>
              <p:nvPr/>
            </p:nvSpPr>
            <p:spPr bwMode="auto">
              <a:xfrm rot="4500000">
                <a:off x="10435" y="1536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" name="Freeform 22"/>
              <p:cNvSpPr>
                <a:spLocks noChangeAspect="1"/>
              </p:cNvSpPr>
              <p:nvPr/>
            </p:nvSpPr>
            <p:spPr bwMode="auto">
              <a:xfrm rot="6300000">
                <a:off x="10417" y="1665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Freeform 23"/>
              <p:cNvSpPr>
                <a:spLocks noChangeAspect="1"/>
              </p:cNvSpPr>
              <p:nvPr/>
            </p:nvSpPr>
            <p:spPr bwMode="auto">
              <a:xfrm rot="8100000">
                <a:off x="10339" y="178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" name="Freeform 24"/>
              <p:cNvSpPr>
                <a:spLocks noChangeAspect="1"/>
              </p:cNvSpPr>
              <p:nvPr/>
            </p:nvSpPr>
            <p:spPr bwMode="auto">
              <a:xfrm rot="9900000">
                <a:off x="10230" y="1838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6" name="Freeform 25"/>
              <p:cNvSpPr>
                <a:spLocks noChangeAspect="1"/>
              </p:cNvSpPr>
              <p:nvPr/>
            </p:nvSpPr>
            <p:spPr bwMode="auto">
              <a:xfrm rot="11700000">
                <a:off x="10115" y="184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7" name="Freeform 26"/>
              <p:cNvSpPr>
                <a:spLocks noChangeAspect="1"/>
              </p:cNvSpPr>
              <p:nvPr/>
            </p:nvSpPr>
            <p:spPr bwMode="auto">
              <a:xfrm rot="13500000">
                <a:off x="10010" y="1791"/>
                <a:ext cx="41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8" name="Freeform 27"/>
              <p:cNvSpPr>
                <a:spLocks noChangeAspect="1"/>
              </p:cNvSpPr>
              <p:nvPr/>
            </p:nvSpPr>
            <p:spPr bwMode="auto">
              <a:xfrm rot="15300000">
                <a:off x="9925" y="1675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9" name="Freeform 28"/>
              <p:cNvSpPr>
                <a:spLocks noChangeAspect="1"/>
              </p:cNvSpPr>
              <p:nvPr/>
            </p:nvSpPr>
            <p:spPr bwMode="auto">
              <a:xfrm rot="17100000">
                <a:off x="9918" y="1533"/>
                <a:ext cx="41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0" name="Freeform 29"/>
              <p:cNvSpPr>
                <a:spLocks noChangeAspect="1"/>
              </p:cNvSpPr>
              <p:nvPr/>
            </p:nvSpPr>
            <p:spPr bwMode="auto">
              <a:xfrm rot="18900000">
                <a:off x="9972" y="1414"/>
                <a:ext cx="42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1" name="Freeform 30"/>
              <p:cNvSpPr>
                <a:spLocks noChangeAspect="1"/>
              </p:cNvSpPr>
              <p:nvPr/>
            </p:nvSpPr>
            <p:spPr bwMode="auto">
              <a:xfrm rot="20700000">
                <a:off x="10090" y="1336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6" name="Rectangle 31"/>
            <p:cNvSpPr>
              <a:spLocks noChangeAspect="1" noChangeArrowheads="1"/>
            </p:cNvSpPr>
            <p:nvPr/>
          </p:nvSpPr>
          <p:spPr bwMode="auto">
            <a:xfrm>
              <a:off x="1141" y="1700"/>
              <a:ext cx="8505" cy="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Bradfield College Physics Department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Welcome to Year 12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5240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Bradfield College Physics Department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240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7"/>
          <p:cNvGrpSpPr>
            <a:grpSpLocks noChangeAspect="1"/>
          </p:cNvGrpSpPr>
          <p:nvPr/>
        </p:nvGrpSpPr>
        <p:grpSpPr bwMode="auto">
          <a:xfrm>
            <a:off x="0" y="609600"/>
            <a:ext cx="8637588" cy="1019175"/>
            <a:chOff x="1141" y="1158"/>
            <a:chExt cx="9619" cy="1134"/>
          </a:xfrm>
        </p:grpSpPr>
        <p:grpSp>
          <p:nvGrpSpPr>
            <p:cNvPr id="1029" name="Group 8"/>
            <p:cNvGrpSpPr>
              <a:grpSpLocks noChangeAspect="1"/>
            </p:cNvGrpSpPr>
            <p:nvPr/>
          </p:nvGrpSpPr>
          <p:grpSpPr bwMode="auto">
            <a:xfrm>
              <a:off x="9626" y="1158"/>
              <a:ext cx="1134" cy="1134"/>
              <a:chOff x="9626" y="1158"/>
              <a:chExt cx="1134" cy="1134"/>
            </a:xfrm>
          </p:grpSpPr>
          <p:sp>
            <p:nvSpPr>
              <p:cNvPr id="1033" name="Oval 9"/>
              <p:cNvSpPr>
                <a:spLocks noChangeAspect="1" noChangeArrowheads="1"/>
              </p:cNvSpPr>
              <p:nvPr/>
            </p:nvSpPr>
            <p:spPr bwMode="auto">
              <a:xfrm>
                <a:off x="10003" y="1534"/>
                <a:ext cx="378" cy="3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4" name="Freeform 10"/>
              <p:cNvSpPr>
                <a:spLocks noChangeAspect="1"/>
              </p:cNvSpPr>
              <p:nvPr/>
            </p:nvSpPr>
            <p:spPr bwMode="auto">
              <a:xfrm>
                <a:off x="10161" y="115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5" name="Freeform 11"/>
              <p:cNvSpPr>
                <a:spLocks noChangeAspect="1"/>
              </p:cNvSpPr>
              <p:nvPr/>
            </p:nvSpPr>
            <p:spPr bwMode="auto">
              <a:xfrm rot="1800000">
                <a:off x="10355" y="1211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6" name="Freeform 12"/>
              <p:cNvSpPr>
                <a:spLocks noChangeAspect="1"/>
              </p:cNvSpPr>
              <p:nvPr/>
            </p:nvSpPr>
            <p:spPr bwMode="auto">
              <a:xfrm rot="3600000">
                <a:off x="10490" y="1348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7" name="Freeform 13"/>
              <p:cNvSpPr>
                <a:spLocks noChangeAspect="1"/>
              </p:cNvSpPr>
              <p:nvPr/>
            </p:nvSpPr>
            <p:spPr bwMode="auto">
              <a:xfrm rot="19800000">
                <a:off x="9977" y="1213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8" name="Freeform 14"/>
              <p:cNvSpPr>
                <a:spLocks noChangeAspect="1"/>
              </p:cNvSpPr>
              <p:nvPr/>
            </p:nvSpPr>
            <p:spPr bwMode="auto">
              <a:xfrm rot="18000000">
                <a:off x="9852" y="1344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9" name="Freeform 15"/>
              <p:cNvSpPr>
                <a:spLocks noChangeAspect="1"/>
              </p:cNvSpPr>
              <p:nvPr/>
            </p:nvSpPr>
            <p:spPr bwMode="auto">
              <a:xfrm rot="16200000">
                <a:off x="9810" y="1519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0" name="Freeform 16"/>
              <p:cNvSpPr>
                <a:spLocks noChangeAspect="1"/>
              </p:cNvSpPr>
              <p:nvPr/>
            </p:nvSpPr>
            <p:spPr bwMode="auto">
              <a:xfrm rot="14400000">
                <a:off x="9865" y="1714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1" name="Freeform 17"/>
              <p:cNvSpPr>
                <a:spLocks noChangeAspect="1"/>
              </p:cNvSpPr>
              <p:nvPr/>
            </p:nvSpPr>
            <p:spPr bwMode="auto">
              <a:xfrm rot="12600000">
                <a:off x="9996" y="1835"/>
                <a:ext cx="51" cy="4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2" name="Freeform 18"/>
              <p:cNvSpPr>
                <a:spLocks noChangeAspect="1"/>
              </p:cNvSpPr>
              <p:nvPr/>
            </p:nvSpPr>
            <p:spPr bwMode="auto">
              <a:xfrm rot="10800000">
                <a:off x="10168" y="1877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3" name="Freeform 19"/>
              <p:cNvSpPr>
                <a:spLocks noChangeAspect="1"/>
              </p:cNvSpPr>
              <p:nvPr/>
            </p:nvSpPr>
            <p:spPr bwMode="auto">
              <a:xfrm rot="9000000">
                <a:off x="10336" y="183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4" name="Freeform 20"/>
              <p:cNvSpPr>
                <a:spLocks noChangeAspect="1"/>
              </p:cNvSpPr>
              <p:nvPr/>
            </p:nvSpPr>
            <p:spPr bwMode="auto">
              <a:xfrm rot="7200000">
                <a:off x="10482" y="1693"/>
                <a:ext cx="53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5" name="Freeform 21"/>
              <p:cNvSpPr>
                <a:spLocks noChangeAspect="1"/>
              </p:cNvSpPr>
              <p:nvPr/>
            </p:nvSpPr>
            <p:spPr bwMode="auto">
              <a:xfrm rot="5400000">
                <a:off x="10527" y="151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6" name="Freeform 22"/>
              <p:cNvSpPr>
                <a:spLocks noChangeAspect="1"/>
              </p:cNvSpPr>
              <p:nvPr/>
            </p:nvSpPr>
            <p:spPr bwMode="auto">
              <a:xfrm rot="900000">
                <a:off x="10246" y="1342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7" name="Freeform 23"/>
              <p:cNvSpPr>
                <a:spLocks noChangeAspect="1"/>
              </p:cNvSpPr>
              <p:nvPr/>
            </p:nvSpPr>
            <p:spPr bwMode="auto">
              <a:xfrm rot="2700000">
                <a:off x="10369" y="1426"/>
                <a:ext cx="44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8" name="Freeform 24"/>
              <p:cNvSpPr>
                <a:spLocks noChangeAspect="1"/>
              </p:cNvSpPr>
              <p:nvPr/>
            </p:nvSpPr>
            <p:spPr bwMode="auto">
              <a:xfrm rot="4500000">
                <a:off x="10435" y="1536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9" name="Freeform 25"/>
              <p:cNvSpPr>
                <a:spLocks noChangeAspect="1"/>
              </p:cNvSpPr>
              <p:nvPr/>
            </p:nvSpPr>
            <p:spPr bwMode="auto">
              <a:xfrm rot="6300000">
                <a:off x="10417" y="1665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0" name="Freeform 26"/>
              <p:cNvSpPr>
                <a:spLocks noChangeAspect="1"/>
              </p:cNvSpPr>
              <p:nvPr/>
            </p:nvSpPr>
            <p:spPr bwMode="auto">
              <a:xfrm rot="8100000">
                <a:off x="10339" y="178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1" name="Freeform 27"/>
              <p:cNvSpPr>
                <a:spLocks noChangeAspect="1"/>
              </p:cNvSpPr>
              <p:nvPr/>
            </p:nvSpPr>
            <p:spPr bwMode="auto">
              <a:xfrm rot="9900000">
                <a:off x="10230" y="1838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2" name="Freeform 28"/>
              <p:cNvSpPr>
                <a:spLocks noChangeAspect="1"/>
              </p:cNvSpPr>
              <p:nvPr/>
            </p:nvSpPr>
            <p:spPr bwMode="auto">
              <a:xfrm rot="11700000">
                <a:off x="10115" y="184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3" name="Freeform 29"/>
              <p:cNvSpPr>
                <a:spLocks noChangeAspect="1"/>
              </p:cNvSpPr>
              <p:nvPr/>
            </p:nvSpPr>
            <p:spPr bwMode="auto">
              <a:xfrm rot="13500000">
                <a:off x="10010" y="1792"/>
                <a:ext cx="41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4" name="Freeform 30"/>
              <p:cNvSpPr>
                <a:spLocks noChangeAspect="1"/>
              </p:cNvSpPr>
              <p:nvPr/>
            </p:nvSpPr>
            <p:spPr bwMode="auto">
              <a:xfrm rot="15300000">
                <a:off x="9925" y="1675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5" name="Freeform 31"/>
              <p:cNvSpPr>
                <a:spLocks noChangeAspect="1"/>
              </p:cNvSpPr>
              <p:nvPr/>
            </p:nvSpPr>
            <p:spPr bwMode="auto">
              <a:xfrm rot="17100000">
                <a:off x="9919" y="1534"/>
                <a:ext cx="41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6" name="Freeform 32"/>
              <p:cNvSpPr>
                <a:spLocks noChangeAspect="1"/>
              </p:cNvSpPr>
              <p:nvPr/>
            </p:nvSpPr>
            <p:spPr bwMode="auto">
              <a:xfrm rot="18900000">
                <a:off x="9973" y="1414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7" name="Freeform 33"/>
              <p:cNvSpPr>
                <a:spLocks noChangeAspect="1"/>
              </p:cNvSpPr>
              <p:nvPr/>
            </p:nvSpPr>
            <p:spPr bwMode="auto">
              <a:xfrm rot="20700000">
                <a:off x="10090" y="1336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058" name="Rectangle 34"/>
            <p:cNvSpPr>
              <a:spLocks noChangeAspect="1" noChangeArrowheads="1"/>
            </p:cNvSpPr>
            <p:nvPr/>
          </p:nvSpPr>
          <p:spPr bwMode="auto">
            <a:xfrm>
              <a:off x="1141" y="1700"/>
              <a:ext cx="8505" cy="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apod.nasa.gov/apod/ap12081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lcogt.net/siab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1210/mbp_2011-11_Simeis147Andreo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7111705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public/videos/eso0846f/" TargetMode="External"/><Relationship Id="rId2" Type="http://schemas.openxmlformats.org/officeDocument/2006/relationships/hyperlink" Target="http://apod.nasa.gov/apod/ap12070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o.org/public/videos/eso1151c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pace.com/18502-farthest-galaxy-discovery-hubble-photos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8733" y="2708274"/>
            <a:ext cx="6400800" cy="2305052"/>
          </a:xfrm>
        </p:spPr>
        <p:txBody>
          <a:bodyPr/>
          <a:lstStyle/>
          <a:p>
            <a:pPr eaLnBrk="1" hangingPunct="1"/>
            <a:r>
              <a:rPr lang="en-US" sz="6000" dirty="0"/>
              <a:t>The Universe and Life Cycle of Stars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 starts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000" dirty="0"/>
              <a:t>A shock wave or other disturbance causes the atoms to gravitationally collapse</a:t>
            </a:r>
          </a:p>
          <a:p>
            <a:r>
              <a:rPr lang="en-GB" sz="3000" dirty="0"/>
              <a:t>As the gas and dust accumulates, its mass increases, causing further material to be attracted</a:t>
            </a:r>
          </a:p>
          <a:p>
            <a:r>
              <a:rPr lang="en-GB" sz="3000" dirty="0"/>
              <a:t>As the material accelerates inward, it loses GPE which is transferred to KE, heating the shrinking ball of gas (</a:t>
            </a:r>
            <a:r>
              <a:rPr lang="en-GB" sz="3000" dirty="0" err="1"/>
              <a:t>protostar</a:t>
            </a:r>
            <a:r>
              <a:rPr lang="en-GB" sz="3000" dirty="0"/>
              <a:t>)</a:t>
            </a:r>
          </a:p>
          <a:p>
            <a:r>
              <a:rPr lang="en-GB" sz="3000" dirty="0"/>
              <a:t>The star starts to emit IR and eventually visible light</a:t>
            </a:r>
          </a:p>
          <a:p>
            <a:r>
              <a:rPr lang="en-GB" sz="3000" dirty="0"/>
              <a:t>The </a:t>
            </a:r>
            <a:r>
              <a:rPr lang="en-GB" sz="3000" dirty="0" err="1"/>
              <a:t>protostar</a:t>
            </a:r>
            <a:r>
              <a:rPr lang="en-GB" sz="3000" dirty="0"/>
              <a:t> is seen as a ‘brown dwarf’</a:t>
            </a:r>
          </a:p>
        </p:txBody>
      </p:sp>
    </p:spTree>
    <p:extLst>
      <p:ext uri="{BB962C8B-B14F-4D97-AF65-F5344CB8AC3E}">
        <p14:creationId xmlns:p14="http://schemas.microsoft.com/office/powerpoint/2010/main" val="37827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Brown Dwarfs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Hundreds of brown dwarfs have been found in the gas of this nebula: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2537257"/>
            <a:ext cx="5652135" cy="432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62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Eventually…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26" y="1371600"/>
            <a:ext cx="8978774" cy="5105400"/>
          </a:xfrm>
        </p:spPr>
        <p:txBody>
          <a:bodyPr/>
          <a:lstStyle/>
          <a:p>
            <a:r>
              <a:rPr lang="en-GB" dirty="0"/>
              <a:t>As the </a:t>
            </a:r>
            <a:r>
              <a:rPr lang="en-GB" dirty="0" err="1"/>
              <a:t>protostar</a:t>
            </a:r>
            <a:r>
              <a:rPr lang="en-GB" dirty="0"/>
              <a:t>/brown dwarf accumulates material, the temperature and pressure in its core increases</a:t>
            </a:r>
          </a:p>
          <a:p>
            <a:r>
              <a:rPr lang="en-GB" dirty="0"/>
              <a:t>If it can pull in enough gas and dust (M &gt; 0.08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), </a:t>
            </a:r>
            <a:r>
              <a:rPr lang="en-GB" i="1" dirty="0"/>
              <a:t>T</a:t>
            </a:r>
            <a:r>
              <a:rPr lang="en-GB" dirty="0"/>
              <a:t> and </a:t>
            </a:r>
            <a:r>
              <a:rPr lang="en-GB" i="1" dirty="0"/>
              <a:t>p</a:t>
            </a:r>
            <a:r>
              <a:rPr lang="en-GB" dirty="0"/>
              <a:t> can increase to the point where nuclear fusion begins </a:t>
            </a:r>
          </a:p>
          <a:p>
            <a:r>
              <a:rPr lang="en-GB" dirty="0"/>
              <a:t>It is now ‘officially’ a star</a:t>
            </a:r>
          </a:p>
          <a:p>
            <a:r>
              <a:rPr lang="en-GB" dirty="0"/>
              <a:t>Heat and light output increase (relatively) suddenly, and much of the remaining dust and gas is driven off</a:t>
            </a:r>
          </a:p>
        </p:txBody>
      </p:sp>
    </p:spTree>
    <p:extLst>
      <p:ext uri="{BB962C8B-B14F-4D97-AF65-F5344CB8AC3E}">
        <p14:creationId xmlns:p14="http://schemas.microsoft.com/office/powerpoint/2010/main" val="19775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Planet 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211955" cy="5257800"/>
          </a:xfrm>
        </p:spPr>
        <p:txBody>
          <a:bodyPr/>
          <a:lstStyle/>
          <a:p>
            <a:r>
              <a:rPr lang="en-GB" sz="2800" dirty="0"/>
              <a:t>The remaining material then slowly clumps together gravitationally, forming planets, moons etc.</a:t>
            </a:r>
          </a:p>
          <a:p>
            <a:r>
              <a:rPr lang="en-GB" sz="2800" dirty="0"/>
              <a:t>Lighter elements are driven further away, hence outer planets tend to be gaseous, inner planets rocky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36" t="8885" r="6206"/>
          <a:stretch/>
        </p:blipFill>
        <p:spPr>
          <a:xfrm>
            <a:off x="4192906" y="1657350"/>
            <a:ext cx="4918710" cy="50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Criterion for collapse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524000"/>
                <a:ext cx="9144000" cy="5105400"/>
              </a:xfrm>
            </p:spPr>
            <p:txBody>
              <a:bodyPr/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GB" dirty="0"/>
                  <a:t>A cloud of radius </a:t>
                </a:r>
                <a:r>
                  <a:rPr lang="en-GB" i="1" dirty="0"/>
                  <a:t>R</a:t>
                </a:r>
                <a:r>
                  <a:rPr lang="en-GB" dirty="0"/>
                  <a:t> and total mass </a:t>
                </a:r>
                <a:r>
                  <a:rPr lang="en-GB" i="1" dirty="0"/>
                  <a:t>M</a:t>
                </a:r>
                <a:r>
                  <a:rPr lang="en-GB" dirty="0"/>
                  <a:t> will collapse if the GPE of a particle (of mass </a:t>
                </a:r>
                <a:r>
                  <a:rPr lang="en-GB" i="1" dirty="0"/>
                  <a:t>m</a:t>
                </a:r>
                <a:r>
                  <a:rPr lang="en-GB" dirty="0"/>
                  <a:t>) on its edge is greater than its vibrational energy: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𝑮𝑴𝒎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&gt;</m:t>
                      </m:r>
                      <m:box>
                        <m:box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𝒌𝑻</m:t>
                          </m:r>
                        </m:e>
                      </m:box>
                    </m:oMath>
                  </m:oMathPara>
                </a14:m>
                <a:endParaRPr lang="en-GB" dirty="0"/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GB" dirty="0"/>
                  <a:t>So minimum mass (= Jeans mass = </a:t>
                </a:r>
                <a:r>
                  <a:rPr lang="en-GB" i="1" dirty="0"/>
                  <a:t>M</a:t>
                </a:r>
                <a:r>
                  <a:rPr lang="en-GB" baseline="-25000" dirty="0"/>
                  <a:t>J</a:t>
                </a:r>
                <a:r>
                  <a:rPr lang="en-GB" dirty="0"/>
                  <a:t>) will be: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1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𝒌𝑻𝑹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𝑮𝒎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24000"/>
                <a:ext cx="9144000" cy="5105400"/>
              </a:xfrm>
              <a:blipFill rotWithShape="0">
                <a:blip r:embed="rId2"/>
                <a:stretch>
                  <a:fillRect l="-1533" t="-1551" r="-24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722268"/>
                <a:ext cx="8915400" cy="4907132"/>
              </a:xfrm>
            </p:spPr>
            <p:txBody>
              <a:bodyPr/>
              <a:lstStyle/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𝒌𝑻𝑹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𝑮𝒎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-40005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dirty="0"/>
                  <a:t>Calculate the maximum radius (in AU and light-years) of a cloud of Hydrogen gas at 10K which could form a one solar-mass  (</a:t>
                </a:r>
                <a:r>
                  <a:rPr lang="en-US" dirty="0"/>
                  <a:t>M</a:t>
                </a:r>
                <a:r>
                  <a:rPr lang="en-GB" baseline="-25000" dirty="0"/>
                  <a:t>☉</a:t>
                </a:r>
                <a:r>
                  <a:rPr lang="en-GB" dirty="0"/>
                  <a:t> =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2×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/>
                            <a:ea typeface="Cambria Math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GB" dirty="0"/>
                  <a:t> kg) star</a:t>
                </a:r>
              </a:p>
              <a:p>
                <a:pPr lvl="1"/>
                <a:r>
                  <a:rPr lang="en-GB" dirty="0"/>
                  <a:t>1.07 </a:t>
                </a:r>
                <a:r>
                  <a:rPr lang="en-US" kern="1200" dirty="0">
                    <a:sym typeface="Symbol"/>
                  </a:rPr>
                  <a:t></a:t>
                </a:r>
                <a:r>
                  <a:rPr lang="en-US" kern="1200" dirty="0"/>
                  <a:t> 10</a:t>
                </a:r>
                <a:r>
                  <a:rPr lang="en-US" kern="1200" baseline="30000" dirty="0"/>
                  <a:t>15</a:t>
                </a:r>
                <a:r>
                  <a:rPr lang="en-US" kern="1200" dirty="0"/>
                  <a:t> m = 7200 AU = 0.11 </a:t>
                </a:r>
                <a:r>
                  <a:rPr lang="en-US" kern="1200" dirty="0" err="1"/>
                  <a:t>ly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722268"/>
                <a:ext cx="8915400" cy="4907132"/>
              </a:xfrm>
              <a:blipFill rotWithShape="0">
                <a:blip r:embed="rId2"/>
                <a:stretch>
                  <a:fillRect l="-1778" r="-16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5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Jeans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𝒌𝑻𝑹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𝑮𝒎</m:t>
                        </m:r>
                      </m:den>
                    </m:f>
                  </m:oMath>
                </a14:m>
                <a:r>
                  <a:rPr lang="en-GB" dirty="0"/>
                  <a:t>, show that the minimum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1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GB" dirty="0"/>
                  <a:t>) necessary for a spherical cloud to undergo collapse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𝒌𝑻</m:t>
                                  </m:r>
                                </m:num>
                                <m:den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</a:rPr>
                                    <m:t>𝑮𝒎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Calculate the Jeans density of the cloud that formed our Sun </a:t>
                </a:r>
                <a:r>
                  <a:rPr lang="en-GB" b="0" dirty="0"/>
                  <a:t>(assuming the cloud consisted only of Hydrogen at 15K).</a:t>
                </a:r>
              </a:p>
              <a:p>
                <a:pPr lvl="1"/>
                <a:r>
                  <a:rPr lang="en-GB" dirty="0"/>
                  <a:t>1.29 </a:t>
                </a:r>
                <a:r>
                  <a:rPr lang="en-US" kern="1200" dirty="0">
                    <a:sym typeface="Symbol"/>
                  </a:rPr>
                  <a:t></a:t>
                </a:r>
                <a:r>
                  <a:rPr lang="en-US" kern="1200" dirty="0"/>
                  <a:t> 10</a:t>
                </a:r>
                <a:r>
                  <a:rPr lang="en-US" kern="1200" baseline="30000" dirty="0"/>
                  <a:t>-15</a:t>
                </a:r>
                <a:r>
                  <a:rPr lang="en-US" kern="1200" dirty="0"/>
                  <a:t> kgm</a:t>
                </a:r>
                <a:r>
                  <a:rPr lang="en-US" kern="1200" baseline="30000" dirty="0"/>
                  <a:t>-3</a:t>
                </a:r>
                <a:endParaRPr lang="en-GB" b="0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2" r="-1436" b="-42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10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8274"/>
          <a:stretch/>
        </p:blipFill>
        <p:spPr bwMode="auto">
          <a:xfrm>
            <a:off x="4932045" y="1808212"/>
            <a:ext cx="3855456" cy="36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5105400"/>
          </a:xfrm>
        </p:spPr>
        <p:txBody>
          <a:bodyPr/>
          <a:lstStyle/>
          <a:p>
            <a:r>
              <a:rPr lang="en-GB" dirty="0"/>
              <a:t>The star then enters a stable period of its life</a:t>
            </a:r>
          </a:p>
          <a:p>
            <a:r>
              <a:rPr lang="en-GB" dirty="0"/>
              <a:t>Gravity exerts an inward pressure on the star…</a:t>
            </a:r>
          </a:p>
          <a:p>
            <a:r>
              <a:rPr lang="en-GB" dirty="0"/>
              <a:t>…which is balanced by…</a:t>
            </a:r>
          </a:p>
          <a:p>
            <a:r>
              <a:rPr lang="en-GB" dirty="0"/>
              <a:t>…the outward pressure of the fusion</a:t>
            </a:r>
          </a:p>
        </p:txBody>
      </p:sp>
      <p:sp>
        <p:nvSpPr>
          <p:cNvPr id="5" name="Right Arrow 4"/>
          <p:cNvSpPr/>
          <p:nvPr/>
        </p:nvSpPr>
        <p:spPr bwMode="auto">
          <a:xfrm rot="5400000">
            <a:off x="6549476" y="2081506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6200000">
            <a:off x="6549476" y="4472068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384843" y="3242242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6552090" y="3771585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036354" y="3256657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6090775" y="3235581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6540531" y="2801506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0800000">
            <a:off x="7756354" y="3242242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Size comparison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6" y="1631388"/>
            <a:ext cx="8915400" cy="5014912"/>
          </a:xfrm>
        </p:spPr>
      </p:pic>
      <p:sp>
        <p:nvSpPr>
          <p:cNvPr id="3" name="TextBox 2"/>
          <p:cNvSpPr txBox="1"/>
          <p:nvPr/>
        </p:nvSpPr>
        <p:spPr>
          <a:xfrm>
            <a:off x="841974" y="6111090"/>
            <a:ext cx="100493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Red dwarf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5890" y="5702175"/>
            <a:ext cx="825373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The Sun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3051" y="5457732"/>
            <a:ext cx="1922894" cy="31837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Typical B-type MS star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440" y="1863506"/>
            <a:ext cx="2213571" cy="52660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R136a1 (the most massive start known, M~315M</a:t>
            </a:r>
            <a:r>
              <a:rPr lang="en-GB" sz="1400" baseline="-25000" dirty="0">
                <a:solidFill>
                  <a:srgbClr val="FF0000"/>
                </a:solidFill>
              </a:rPr>
              <a:t>☉</a:t>
            </a:r>
            <a:r>
              <a:rPr lang="en-GB" sz="1400" dirty="0">
                <a:solidFill>
                  <a:srgbClr val="FF0000"/>
                </a:solidFill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1768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in a star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Main process is called the proton-proton (p-p) chain</a:t>
                </a:r>
              </a:p>
              <a:p>
                <a:r>
                  <a:rPr lang="en-GB" dirty="0"/>
                  <a:t>First, two Hydrogen nuclei fuse to form Helium-2: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GB" b="1" i="0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sPre>
                      <m:r>
                        <a:rPr lang="en-GB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GB" i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H</m:t>
                          </m:r>
                        </m:e>
                      </m:sPre>
                      <m:r>
                        <a:rPr lang="en-GB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GB" b="1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GB" i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GB" b="1" i="0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e</m:t>
                          </m:r>
                        </m:e>
                      </m:sPre>
                      <m:r>
                        <a:rPr lang="en-GB" b="1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GB" i="0" smtClean="0">
                          <a:solidFill>
                            <a:srgbClr val="FFC000"/>
                          </a:solidFill>
                          <a:latin typeface="Cambria Math"/>
                        </a:rPr>
                        <m:t>Energy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r>
                  <a:rPr lang="en-GB" dirty="0"/>
                  <a:t>This then undergoes </a:t>
                </a:r>
                <a:r>
                  <a:rPr lang="el-GR" dirty="0"/>
                  <a:t>β</a:t>
                </a:r>
                <a:r>
                  <a:rPr lang="en-GB" baseline="30000" dirty="0"/>
                  <a:t>+</a:t>
                </a:r>
                <a:r>
                  <a:rPr lang="en-GB" dirty="0"/>
                  <a:t> decay to form Hydrogen-2 (Deuterium):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GB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GB" b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e</m:t>
                          </m:r>
                        </m:e>
                      </m:sPre>
                      <m:r>
                        <a:rPr lang="en-GB" b="1" i="1" smtClean="0">
                          <a:solidFill>
                            <a:srgbClr val="FFC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GB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GB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GB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b="0" i="0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b="0" i="0" smtClean="0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e</m:t>
                              </m:r>
                            </m:sub>
                          </m:sSub>
                        </m:e>
                      </m:sPre>
                      <m:r>
                        <a:rPr lang="en-GB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GB" b="0" i="0" smtClean="0">
                          <a:solidFill>
                            <a:srgbClr val="FFC000"/>
                          </a:solidFill>
                          <a:latin typeface="Cambria Math"/>
                        </a:rPr>
                        <m:t>Energy</m:t>
                      </m:r>
                    </m:oMath>
                  </m:oMathPara>
                </a14:m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2" t="-1551" r="-15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0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Universe made of?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1524000"/>
            <a:ext cx="4343400" cy="5105400"/>
          </a:xfrm>
        </p:spPr>
        <p:txBody>
          <a:bodyPr/>
          <a:lstStyle/>
          <a:p>
            <a:r>
              <a:rPr lang="en-GB" dirty="0">
                <a:hlinkClick r:id="rId2"/>
              </a:rPr>
              <a:t>Galaxies</a:t>
            </a:r>
            <a:endParaRPr lang="en-GB" dirty="0"/>
          </a:p>
          <a:p>
            <a:r>
              <a:rPr lang="en-GB" dirty="0"/>
              <a:t>which consist of</a:t>
            </a:r>
          </a:p>
          <a:p>
            <a:r>
              <a:rPr lang="en-GB" dirty="0"/>
              <a:t>Stars, orbited by </a:t>
            </a:r>
          </a:p>
          <a:p>
            <a:r>
              <a:rPr lang="en-GB" dirty="0"/>
              <a:t>Planets (rocky or gaseous), orbited by</a:t>
            </a:r>
          </a:p>
          <a:p>
            <a:r>
              <a:rPr lang="en-GB" dirty="0"/>
              <a:t>Moons</a:t>
            </a:r>
          </a:p>
          <a:p>
            <a:r>
              <a:rPr lang="en-GB" dirty="0"/>
              <a:t>Plus comets, meteoroids etc.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0" y="2348865"/>
            <a:ext cx="5292091" cy="352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0" y="1628775"/>
            <a:ext cx="5273187" cy="39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6" y="1991128"/>
            <a:ext cx="4932046" cy="39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7" t="17128" r="22962" b="16178"/>
          <a:stretch/>
        </p:blipFill>
        <p:spPr bwMode="auto">
          <a:xfrm>
            <a:off x="4186006" y="1894539"/>
            <a:ext cx="4967218" cy="414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10313" r="8274" b="8384"/>
          <a:stretch/>
        </p:blipFill>
        <p:spPr bwMode="auto">
          <a:xfrm rot="10800000">
            <a:off x="4186006" y="1988820"/>
            <a:ext cx="4939091" cy="365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5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The positron annihilates with another electron, releasing more Energy</a:t>
                </a:r>
              </a:p>
              <a:p>
                <a:r>
                  <a:rPr lang="en-GB" dirty="0"/>
                  <a:t>The Deuterium fuses with another Hydrogen nucleus, making: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GB" b="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GB" b="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𝟏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GB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H</m:t>
                            </m:r>
                          </m:e>
                        </m:sPr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𝟑</m:t>
                        </m:r>
                      </m:sup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/>
                          </a:rPr>
                          <m:t>He</m:t>
                        </m:r>
                      </m:e>
                    </m:sPre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/>
                      </a:rPr>
                      <m:t>+</m:t>
                    </m:r>
                    <m:r>
                      <m:rPr>
                        <m:nor/>
                      </m:rPr>
                      <a:rPr lang="en-GB" b="0" i="0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nor/>
                      </m:rPr>
                      <a:rPr lang="en-GB" b="0" i="0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Energy</m:t>
                    </m:r>
                  </m:oMath>
                </a14:m>
                <a:endParaRPr lang="en-GB" b="0" dirty="0">
                  <a:solidFill>
                    <a:srgbClr val="FFC000"/>
                  </a:solidFill>
                  <a:ea typeface="Cambria Math"/>
                </a:endParaRPr>
              </a:p>
              <a:p>
                <a:r>
                  <a:rPr lang="en-GB" dirty="0"/>
                  <a:t>Eventually, two of these Helium-3 nuclei can fuse, making: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GB" b="1" i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e</m:t>
                        </m:r>
                        <m:r>
                          <a:rPr lang="en-GB" b="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en-GB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GB" b="1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en-GB" b="1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𝟑</m:t>
                            </m:r>
                          </m:sup>
                          <m:e>
                            <m:r>
                              <m:rPr>
                                <m:nor/>
                              </m:rPr>
                              <a:rPr lang="en-GB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en-GB" b="1" i="0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e</m:t>
                            </m:r>
                          </m:e>
                        </m:sPr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</m:e>
                    </m:sPre>
                  </m:oMath>
                </a14:m>
                <a:r>
                  <a:rPr lang="en-GB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en-GB" b="1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𝟒</m:t>
                        </m:r>
                      </m:sup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/>
                          </a:rPr>
                          <m:t>He</m:t>
                        </m:r>
                      </m:e>
                    </m:sPre>
                    <m:r>
                      <a:rPr lang="en-GB" i="1">
                        <a:solidFill>
                          <a:srgbClr val="FFC000"/>
                        </a:solidFill>
                        <a:latin typeface="Cambria Math"/>
                      </a:rPr>
                      <m:t>+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/>
                      </a:rPr>
                      <m:t>𝟐</m:t>
                    </m:r>
                    <m:sPre>
                      <m:sPre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𝟏</m:t>
                        </m:r>
                      </m:sup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C000"/>
                            </a:solidFill>
                            <a:latin typeface="Cambria Math"/>
                          </a:rPr>
                          <m:t>H</m:t>
                        </m:r>
                      </m:e>
                    </m:sPre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/>
                      </a:rPr>
                      <m:t>+</m:t>
                    </m:r>
                    <m:r>
                      <m:rPr>
                        <m:nor/>
                      </m:rPr>
                      <a:rPr lang="en-GB" b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γ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nor/>
                      </m:rPr>
                      <a:rPr lang="en-GB" b="0" i="0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Energy</m:t>
                    </m:r>
                  </m:oMath>
                </a14:m>
                <a:endParaRPr lang="en-GB" b="0" dirty="0">
                  <a:solidFill>
                    <a:srgbClr val="FFC000"/>
                  </a:solidFill>
                  <a:ea typeface="Cambria Math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42" t="-15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55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often does this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5063490" cy="5105400"/>
          </a:xfrm>
        </p:spPr>
        <p:txBody>
          <a:bodyPr/>
          <a:lstStyle/>
          <a:p>
            <a:r>
              <a:rPr lang="en-GB" dirty="0"/>
              <a:t>The Sun emits a total of </a:t>
            </a:r>
            <a:r>
              <a:rPr lang="en-US" dirty="0"/>
              <a:t>3.85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26</a:t>
            </a:r>
            <a:r>
              <a:rPr lang="en-US" dirty="0"/>
              <a:t> W</a:t>
            </a:r>
          </a:p>
          <a:p>
            <a:r>
              <a:rPr lang="en-US" dirty="0"/>
              <a:t>The majority of this Energy comes from the p-p chain, which releases a net 26 MeV per chain</a:t>
            </a:r>
          </a:p>
          <a:p>
            <a:r>
              <a:rPr lang="en-US" dirty="0"/>
              <a:t>Show that </a:t>
            </a:r>
            <a:r>
              <a:rPr lang="en-GB" dirty="0"/>
              <a:t>9.3</a:t>
            </a:r>
            <a:r>
              <a:rPr lang="en-US" dirty="0">
                <a:sym typeface="Symbol"/>
              </a:rPr>
              <a:t> </a:t>
            </a:r>
            <a:r>
              <a:rPr lang="en-US" dirty="0"/>
              <a:t> 10</a:t>
            </a:r>
            <a:r>
              <a:rPr lang="en-US" baseline="30000" dirty="0"/>
              <a:t>37</a:t>
            </a:r>
            <a:r>
              <a:rPr lang="en-US" dirty="0"/>
              <a:t> p-p chains happen in the Sun per second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8274"/>
          <a:stretch/>
        </p:blipFill>
        <p:spPr bwMode="auto">
          <a:xfrm>
            <a:off x="5288544" y="1612335"/>
            <a:ext cx="3855456" cy="36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4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30"/>
            <a:ext cx="4343400" cy="5360670"/>
          </a:xfrm>
        </p:spPr>
        <p:txBody>
          <a:bodyPr/>
          <a:lstStyle/>
          <a:p>
            <a:r>
              <a:rPr lang="en-GB" dirty="0"/>
              <a:t>The more massive the star, the higher the </a:t>
            </a:r>
            <a:r>
              <a:rPr lang="en-GB" i="1" dirty="0"/>
              <a:t>T</a:t>
            </a:r>
            <a:r>
              <a:rPr lang="en-GB" dirty="0"/>
              <a:t> and </a:t>
            </a:r>
            <a:r>
              <a:rPr lang="en-GB" i="1" dirty="0"/>
              <a:t>p</a:t>
            </a:r>
            <a:r>
              <a:rPr lang="en-GB" dirty="0"/>
              <a:t> in the core…</a:t>
            </a:r>
          </a:p>
          <a:p>
            <a:r>
              <a:rPr lang="en-GB" dirty="0"/>
              <a:t>…so the faster fusion occurs…</a:t>
            </a:r>
          </a:p>
          <a:p>
            <a:r>
              <a:rPr lang="en-GB" dirty="0"/>
              <a:t>…so the brighter and hotter (bluer) the star is…</a:t>
            </a:r>
          </a:p>
          <a:p>
            <a:r>
              <a:rPr lang="en-GB" dirty="0"/>
              <a:t>…but the shorter its life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3399" r="3012" b="3470"/>
          <a:stretch/>
        </p:blipFill>
        <p:spPr bwMode="auto">
          <a:xfrm>
            <a:off x="4572000" y="1691270"/>
            <a:ext cx="4535130" cy="448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12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stable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20"/>
            <a:ext cx="3851910" cy="4320540"/>
          </a:xfrm>
        </p:spPr>
        <p:txBody>
          <a:bodyPr/>
          <a:lstStyle/>
          <a:p>
            <a:r>
              <a:rPr lang="en-GB" dirty="0"/>
              <a:t>Small = red</a:t>
            </a:r>
          </a:p>
          <a:p>
            <a:r>
              <a:rPr lang="en-GB" dirty="0"/>
              <a:t>Medium = yellow</a:t>
            </a:r>
          </a:p>
          <a:p>
            <a:r>
              <a:rPr lang="en-GB" dirty="0"/>
              <a:t>Large = blue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30809" b="27231"/>
          <a:stretch/>
        </p:blipFill>
        <p:spPr bwMode="auto">
          <a:xfrm>
            <a:off x="3651006" y="1652365"/>
            <a:ext cx="5492994" cy="520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3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Hertzsprung</a:t>
            </a:r>
            <a:r>
              <a:rPr lang="en-GB" dirty="0"/>
              <a:t>-Russell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scatter graph where stars are plotted based on their surface temperature and brightness (luminosity)</a:t>
            </a:r>
          </a:p>
          <a:p>
            <a:r>
              <a:rPr lang="en-GB" dirty="0"/>
              <a:t>Both scales are logarithmic</a:t>
            </a:r>
          </a:p>
          <a:p>
            <a:r>
              <a:rPr lang="en-GB" dirty="0"/>
              <a:t>Luminosity is usually given in solar units (</a:t>
            </a:r>
            <a:r>
              <a:rPr lang="en-GB" i="1" dirty="0"/>
              <a:t>i.e.</a:t>
            </a:r>
            <a:r>
              <a:rPr lang="en-GB" dirty="0"/>
              <a:t> 1 = the luminosity of the Sun)</a:t>
            </a:r>
          </a:p>
          <a:p>
            <a:r>
              <a:rPr lang="en-GB" dirty="0"/>
              <a:t>Temperature in Kelvin, but on a reversed scale </a:t>
            </a:r>
          </a:p>
          <a:p>
            <a:pPr lvl="1"/>
            <a:r>
              <a:rPr lang="en-GB" b="0" dirty="0"/>
              <a:t>for historical reasons, which you are welcome to Google for yourself</a:t>
            </a:r>
          </a:p>
        </p:txBody>
      </p:sp>
    </p:spTree>
    <p:extLst>
      <p:ext uri="{BB962C8B-B14F-4D97-AF65-F5344CB8AC3E}">
        <p14:creationId xmlns:p14="http://schemas.microsoft.com/office/powerpoint/2010/main" val="220392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143000"/>
            <a:ext cx="576072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8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30"/>
            <a:ext cx="3851910" cy="5360670"/>
          </a:xfrm>
        </p:spPr>
        <p:txBody>
          <a:bodyPr/>
          <a:lstStyle/>
          <a:p>
            <a:r>
              <a:rPr lang="en-GB" dirty="0"/>
              <a:t>Stars </a:t>
            </a:r>
            <a:r>
              <a:rPr lang="en-GB" dirty="0">
                <a:hlinkClick r:id="rId2"/>
              </a:rPr>
              <a:t>migrate around an H-R diagram</a:t>
            </a:r>
            <a:r>
              <a:rPr lang="en-GB" dirty="0"/>
              <a:t> during their lives</a:t>
            </a:r>
          </a:p>
          <a:p>
            <a:r>
              <a:rPr lang="en-GB" dirty="0"/>
              <a:t>For example, it would have taken our Sun about 20-30 million years to reach its current stable place on the main sequence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1" y="1628774"/>
            <a:ext cx="5292090" cy="525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during the life of a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000" dirty="0"/>
              <a:t>Since H fuses to He, the density of a star during its lifetime must go up</a:t>
            </a:r>
          </a:p>
          <a:p>
            <a:r>
              <a:rPr lang="en-GB" sz="3000" dirty="0"/>
              <a:t>This produces more inwards gravitational pressure</a:t>
            </a:r>
          </a:p>
          <a:p>
            <a:r>
              <a:rPr lang="en-GB" sz="3000" dirty="0"/>
              <a:t>Which increases the rate of fusion</a:t>
            </a:r>
          </a:p>
          <a:p>
            <a:r>
              <a:rPr lang="en-GB" sz="3000" dirty="0"/>
              <a:t>Our Sun is getting 10% brighter every 10</a:t>
            </a:r>
            <a:r>
              <a:rPr lang="en-GB" sz="3000" baseline="30000" dirty="0"/>
              <a:t>9</a:t>
            </a:r>
            <a:r>
              <a:rPr lang="en-GB" sz="3000" dirty="0"/>
              <a:t> years</a:t>
            </a:r>
          </a:p>
          <a:p>
            <a:r>
              <a:rPr lang="en-GB" sz="3000" dirty="0"/>
              <a:t>In 2</a:t>
            </a:r>
            <a:r>
              <a:rPr lang="en-US" sz="3000" dirty="0">
                <a:sym typeface="Symbol"/>
              </a:rPr>
              <a:t> </a:t>
            </a:r>
            <a:r>
              <a:rPr lang="en-US" sz="3000" dirty="0"/>
              <a:t> 10</a:t>
            </a:r>
            <a:r>
              <a:rPr lang="en-US" sz="3000" baseline="30000" dirty="0"/>
              <a:t>9</a:t>
            </a:r>
            <a:r>
              <a:rPr lang="en-US" sz="3000" dirty="0"/>
              <a:t> years from now, all water on Earth will have evaporated</a:t>
            </a:r>
          </a:p>
          <a:p>
            <a:r>
              <a:rPr lang="en-GB" sz="3000" dirty="0"/>
              <a:t>In 3</a:t>
            </a:r>
            <a:r>
              <a:rPr lang="en-US" sz="3000" dirty="0">
                <a:sym typeface="Symbol"/>
              </a:rPr>
              <a:t> </a:t>
            </a:r>
            <a:r>
              <a:rPr lang="en-US" sz="3000" dirty="0"/>
              <a:t> 10</a:t>
            </a:r>
            <a:r>
              <a:rPr lang="en-US" sz="3000" baseline="30000" dirty="0"/>
              <a:t>9</a:t>
            </a:r>
            <a:r>
              <a:rPr lang="en-US" sz="3000" dirty="0"/>
              <a:t> years from now, all life on Earth will be gone</a:t>
            </a:r>
            <a:endParaRPr lang="en-GB" sz="30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329126" y="2139518"/>
            <a:ext cx="683581" cy="3551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0601" y="2655902"/>
            <a:ext cx="892207" cy="3551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85891" y="3197440"/>
            <a:ext cx="1543235" cy="3551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8274"/>
          <a:stretch/>
        </p:blipFill>
        <p:spPr bwMode="auto">
          <a:xfrm>
            <a:off x="4932045" y="1808212"/>
            <a:ext cx="3855456" cy="36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30"/>
            <a:ext cx="4343400" cy="5360670"/>
          </a:xfrm>
        </p:spPr>
        <p:txBody>
          <a:bodyPr/>
          <a:lstStyle/>
          <a:p>
            <a:r>
              <a:rPr lang="en-GB" dirty="0"/>
              <a:t>Eventually, all stars start to run out of fuel in their cores</a:t>
            </a:r>
          </a:p>
          <a:p>
            <a:r>
              <a:rPr lang="en-GB" dirty="0"/>
              <a:t>This means the outward pressure decreases</a:t>
            </a:r>
          </a:p>
          <a:p>
            <a:r>
              <a:rPr lang="en-GB" dirty="0"/>
              <a:t>This results in the star expanding</a:t>
            </a:r>
          </a:p>
          <a:p>
            <a:r>
              <a:rPr lang="en-GB" dirty="0"/>
              <a:t>Does that seem right?</a:t>
            </a:r>
          </a:p>
        </p:txBody>
      </p:sp>
      <p:sp>
        <p:nvSpPr>
          <p:cNvPr id="5" name="Right Arrow 4"/>
          <p:cNvSpPr/>
          <p:nvPr/>
        </p:nvSpPr>
        <p:spPr bwMode="auto">
          <a:xfrm rot="5400000">
            <a:off x="6549476" y="2081506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6200000">
            <a:off x="6549476" y="4472068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384843" y="3242242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6552090" y="3771585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036354" y="3256657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6090775" y="3235581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6540531" y="2801506"/>
            <a:ext cx="720000" cy="72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0800000">
            <a:off x="7756354" y="3242242"/>
            <a:ext cx="720000" cy="720000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6660108" y="3843585"/>
            <a:ext cx="504000" cy="36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069943" y="3436657"/>
            <a:ext cx="504000" cy="36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6269875" y="3424295"/>
            <a:ext cx="504000" cy="36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6200000">
            <a:off x="6657476" y="3004657"/>
            <a:ext cx="504000" cy="360000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4752721" y="1449022"/>
            <a:ext cx="4320000" cy="4320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30"/>
            <a:ext cx="4703445" cy="5360670"/>
          </a:xfrm>
        </p:spPr>
        <p:txBody>
          <a:bodyPr/>
          <a:lstStyle/>
          <a:p>
            <a:r>
              <a:rPr lang="en-GB" dirty="0"/>
              <a:t>With less outward pressure, the core shrinks</a:t>
            </a:r>
          </a:p>
          <a:p>
            <a:r>
              <a:rPr lang="en-GB" dirty="0"/>
              <a:t>This increases the T &amp; p in the core</a:t>
            </a:r>
          </a:p>
          <a:p>
            <a:r>
              <a:rPr lang="en-GB" dirty="0"/>
              <a:t>Which increases the star’s energy output</a:t>
            </a:r>
          </a:p>
          <a:p>
            <a:r>
              <a:rPr lang="en-GB" dirty="0"/>
              <a:t>Which causes the outer layers to expand (and cool to a redder colour)</a:t>
            </a:r>
          </a:p>
          <a:p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5292089" y="1988820"/>
            <a:ext cx="3240405" cy="324040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372225" y="3068954"/>
            <a:ext cx="1080000" cy="1080135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552291" y="3249022"/>
            <a:ext cx="720000" cy="7200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91" y="3429237"/>
            <a:ext cx="900159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2642" y="4239317"/>
            <a:ext cx="900159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52131" y="3429236"/>
            <a:ext cx="900159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62642" y="2619158"/>
            <a:ext cx="900159" cy="35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4" grpId="0" animBg="1"/>
      <p:bldP spid="4" grpId="1" animBg="1"/>
      <p:bldP spid="6" grpId="0" animBg="1"/>
      <p:bldP spid="6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own galaxy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00" y="1242354"/>
            <a:ext cx="5576088" cy="557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21233" r="31075" b="10543"/>
          <a:stretch/>
        </p:blipFill>
        <p:spPr bwMode="auto">
          <a:xfrm>
            <a:off x="1744565" y="1469798"/>
            <a:ext cx="5584879" cy="536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happens now depends on the star’s mass: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1.4 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 is known as the </a:t>
            </a:r>
            <a:r>
              <a:rPr lang="en-GB" i="1" dirty="0"/>
              <a:t>Chandrasekhar limit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79816"/>
              </p:ext>
            </p:extLst>
          </p:nvPr>
        </p:nvGraphicFramePr>
        <p:xfrm>
          <a:off x="611505" y="2348865"/>
          <a:ext cx="792099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3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99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Total star mass (</a:t>
                      </a:r>
                      <a:r>
                        <a:rPr lang="en-US" sz="2400" dirty="0"/>
                        <a:t>M</a:t>
                      </a:r>
                      <a:r>
                        <a:rPr lang="en-GB" sz="2400" baseline="-25000" dirty="0"/>
                        <a:t>☉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Core mass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(</a:t>
                      </a:r>
                      <a:r>
                        <a:rPr lang="en-US" sz="2400" dirty="0"/>
                        <a:t>M</a:t>
                      </a:r>
                      <a:r>
                        <a:rPr lang="en-GB" sz="2400" baseline="-25000" dirty="0"/>
                        <a:t>☉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Fate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45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&lt;</a:t>
                      </a:r>
                      <a:r>
                        <a:rPr lang="en-GB" sz="2400" baseline="0" dirty="0"/>
                        <a:t> </a:t>
                      </a:r>
                      <a:r>
                        <a:rPr lang="en-GB" sz="2400" dirty="0"/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&lt; 1.4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Red Giant, then </a:t>
                      </a:r>
                    </a:p>
                    <a:p>
                      <a:pPr algn="ctr"/>
                      <a:r>
                        <a:rPr lang="en-GB" sz="2400" dirty="0"/>
                        <a:t>(White</a:t>
                      </a:r>
                      <a:r>
                        <a:rPr lang="en-GB" sz="2400" baseline="0" dirty="0"/>
                        <a:t> Dwarf</a:t>
                      </a:r>
                    </a:p>
                    <a:p>
                      <a:pPr algn="ctr"/>
                      <a:r>
                        <a:rPr lang="en-GB" sz="2400" baseline="0" dirty="0"/>
                        <a:t>+ planetary nebula)</a:t>
                      </a:r>
                      <a:endParaRPr lang="en-GB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8</a:t>
                      </a:r>
                      <a:r>
                        <a:rPr lang="en-GB" sz="2400" baseline="0" dirty="0"/>
                        <a:t> to </a:t>
                      </a:r>
                      <a:r>
                        <a:rPr lang="en-GB" sz="2400" dirty="0"/>
                        <a:t>20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1.4 to 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Red supergiant</a:t>
                      </a:r>
                      <a:r>
                        <a:rPr lang="en-GB" sz="2400" baseline="0" dirty="0"/>
                        <a:t> then </a:t>
                      </a:r>
                      <a:r>
                        <a:rPr lang="en-GB" sz="2400" dirty="0"/>
                        <a:t>Supernova, then Neutron Star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8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&gt; 20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&gt; 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Red supergiant</a:t>
                      </a:r>
                      <a:r>
                        <a:rPr lang="en-GB" sz="2400" baseline="0" dirty="0"/>
                        <a:t> then </a:t>
                      </a:r>
                      <a:r>
                        <a:rPr lang="en-GB" sz="2400" dirty="0"/>
                        <a:t>Supernova, then Black Hole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5166803" y="3249227"/>
            <a:ext cx="2707689" cy="10564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08989" y="4372992"/>
            <a:ext cx="3869186" cy="7405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08989" y="5265938"/>
            <a:ext cx="3869186" cy="628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66169" y="4607879"/>
            <a:ext cx="1041281" cy="339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73275" y="4607879"/>
            <a:ext cx="1545459" cy="3517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35591" y="5410384"/>
            <a:ext cx="655469" cy="339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311736" y="5451628"/>
            <a:ext cx="655469" cy="339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Low-mass stars (M &lt; 8 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68730"/>
            <a:ext cx="4572001" cy="5360670"/>
          </a:xfrm>
        </p:spPr>
        <p:txBody>
          <a:bodyPr/>
          <a:lstStyle/>
          <a:p>
            <a:r>
              <a:rPr lang="en-GB" dirty="0"/>
              <a:t>The core (</a:t>
            </a:r>
            <a:r>
              <a:rPr lang="en-GB" dirty="0" err="1"/>
              <a:t>M</a:t>
            </a:r>
            <a:r>
              <a:rPr lang="en-GB" baseline="-25000" dirty="0" err="1"/>
              <a:t>core</a:t>
            </a:r>
            <a:r>
              <a:rPr lang="en-GB" dirty="0"/>
              <a:t> &lt; 1.4 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) shrinks to become a white dwarf star</a:t>
            </a:r>
          </a:p>
          <a:p>
            <a:r>
              <a:rPr lang="en-GB" dirty="0"/>
              <a:t>The outer layers expand and cool to Red Giant size, possibly swallowing some of its planets</a:t>
            </a:r>
          </a:p>
          <a:p>
            <a:r>
              <a:rPr lang="en-GB" dirty="0"/>
              <a:t>Eventually is seen as a planetary nebula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3590" r="14337" b="2768"/>
          <a:stretch/>
        </p:blipFill>
        <p:spPr bwMode="auto">
          <a:xfrm>
            <a:off x="4572000" y="1628774"/>
            <a:ext cx="4572000" cy="483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" r="15709" b="12420"/>
          <a:stretch/>
        </p:blipFill>
        <p:spPr bwMode="auto">
          <a:xfrm>
            <a:off x="5232072" y="1628773"/>
            <a:ext cx="3885552" cy="504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8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Brightness of Red Giants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the Sun expands to become a giant star, it too will cool to become red</a:t>
            </a:r>
          </a:p>
          <a:p>
            <a:r>
              <a:rPr lang="en-GB" dirty="0"/>
              <a:t>You might therefore expect a red giant to be </a:t>
            </a:r>
            <a:r>
              <a:rPr lang="en-GB" u="sng" dirty="0"/>
              <a:t>dimmer</a:t>
            </a:r>
            <a:r>
              <a:rPr lang="en-GB" dirty="0"/>
              <a:t> than it was before expansion started</a:t>
            </a:r>
          </a:p>
          <a:p>
            <a:r>
              <a:rPr lang="en-GB" dirty="0"/>
              <a:t>Actually, they move up on an H-R diagram, meaning they become </a:t>
            </a:r>
            <a:r>
              <a:rPr lang="en-GB" u="sng" dirty="0"/>
              <a:t>brighter</a:t>
            </a:r>
            <a:r>
              <a:rPr lang="en-GB" dirty="0"/>
              <a:t>. Why?</a:t>
            </a:r>
          </a:p>
          <a:p>
            <a:pPr lvl="1"/>
            <a:r>
              <a:rPr lang="en-GB" dirty="0"/>
              <a:t>Lower T, but greater surface area, so higher total energy output</a:t>
            </a:r>
          </a:p>
        </p:txBody>
      </p:sp>
    </p:spTree>
    <p:extLst>
      <p:ext uri="{BB962C8B-B14F-4D97-AF65-F5344CB8AC3E}">
        <p14:creationId xmlns:p14="http://schemas.microsoft.com/office/powerpoint/2010/main" val="41707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heavy stars (M ≈ 8-20 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5105400"/>
          </a:xfrm>
        </p:spPr>
        <p:txBody>
          <a:bodyPr/>
          <a:lstStyle/>
          <a:p>
            <a:r>
              <a:rPr lang="en-GB" dirty="0"/>
              <a:t>Core has already fused elements up to Mg due to high T &amp; p</a:t>
            </a:r>
          </a:p>
          <a:p>
            <a:r>
              <a:rPr lang="en-GB" dirty="0"/>
              <a:t>T &amp; p increase deeper in the core, meaning heavier elements can fuse: ‘onion layers’</a:t>
            </a:r>
          </a:p>
          <a:p>
            <a:r>
              <a:rPr lang="en-GB" dirty="0"/>
              <a:t>Process stops at </a:t>
            </a:r>
            <a:r>
              <a:rPr lang="en-GB" baseline="30000" dirty="0"/>
              <a:t>56</a:t>
            </a:r>
            <a:r>
              <a:rPr lang="en-GB" dirty="0"/>
              <a:t>Fe. Why?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02" y="1628775"/>
            <a:ext cx="4351298" cy="377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3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5105400"/>
          </a:xfrm>
        </p:spPr>
        <p:txBody>
          <a:bodyPr/>
          <a:lstStyle/>
          <a:p>
            <a:r>
              <a:rPr lang="en-GB" dirty="0"/>
              <a:t>The process accelerates:</a:t>
            </a:r>
          </a:p>
          <a:p>
            <a:pPr lvl="1"/>
            <a:r>
              <a:rPr lang="en-GB" dirty="0"/>
              <a:t>H fusion: ~10</a:t>
            </a:r>
            <a:r>
              <a:rPr lang="en-GB" baseline="30000" dirty="0"/>
              <a:t>9</a:t>
            </a:r>
            <a:r>
              <a:rPr lang="en-GB" dirty="0"/>
              <a:t> y</a:t>
            </a:r>
          </a:p>
          <a:p>
            <a:pPr lvl="1"/>
            <a:r>
              <a:rPr lang="en-GB" dirty="0"/>
              <a:t>He fusion: ~10</a:t>
            </a:r>
            <a:r>
              <a:rPr lang="en-GB" baseline="30000" dirty="0"/>
              <a:t>6</a:t>
            </a:r>
            <a:r>
              <a:rPr lang="en-GB" dirty="0"/>
              <a:t> y</a:t>
            </a:r>
          </a:p>
          <a:p>
            <a:pPr lvl="1"/>
            <a:r>
              <a:rPr lang="en-GB" dirty="0"/>
              <a:t>C fusion: ~10</a:t>
            </a:r>
            <a:r>
              <a:rPr lang="en-GB" baseline="30000" dirty="0"/>
              <a:t>3</a:t>
            </a:r>
            <a:r>
              <a:rPr lang="en-GB" dirty="0"/>
              <a:t> y</a:t>
            </a:r>
          </a:p>
          <a:p>
            <a:pPr lvl="1"/>
            <a:r>
              <a:rPr lang="en-GB" dirty="0"/>
              <a:t>Ne, O fusion: ~1 y</a:t>
            </a:r>
          </a:p>
          <a:p>
            <a:pPr lvl="1"/>
            <a:r>
              <a:rPr lang="en-GB" dirty="0"/>
              <a:t>Si fusion: ~1 day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02" y="1628775"/>
            <a:ext cx="4351298" cy="377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2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Eventually (in a matter of seconds)…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30"/>
            <a:ext cx="8663940" cy="5360670"/>
          </a:xfrm>
        </p:spPr>
        <p:txBody>
          <a:bodyPr/>
          <a:lstStyle/>
          <a:p>
            <a:r>
              <a:rPr lang="en-GB" dirty="0"/>
              <a:t>The fusion slows down, and collapse accelerates in the absence of the outward forces</a:t>
            </a:r>
          </a:p>
          <a:p>
            <a:r>
              <a:rPr lang="en-GB" dirty="0"/>
              <a:t>Nuclei heavier than </a:t>
            </a:r>
            <a:r>
              <a:rPr lang="en-GB" baseline="30000" dirty="0"/>
              <a:t>56</a:t>
            </a:r>
            <a:r>
              <a:rPr lang="en-GB" dirty="0"/>
              <a:t>Fe are formed</a:t>
            </a:r>
          </a:p>
          <a:p>
            <a:r>
              <a:rPr lang="en-GB" dirty="0"/>
              <a:t>Photons rip apart atoms to create a ‘soup’ of p, n, e and </a:t>
            </a:r>
            <a:r>
              <a:rPr lang="el-GR" dirty="0"/>
              <a:t>γ</a:t>
            </a:r>
          </a:p>
          <a:p>
            <a:r>
              <a:rPr lang="en-GB" dirty="0"/>
              <a:t>As the core implodes, the quantum degeneracy pressure (due to Pauli exclusion principle) is overcome and: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C000"/>
                </a:solidFill>
              </a:rPr>
              <a:t>e</a:t>
            </a:r>
            <a:r>
              <a:rPr lang="en-GB" baseline="30000" dirty="0">
                <a:solidFill>
                  <a:srgbClr val="FFC000"/>
                </a:solidFill>
              </a:rPr>
              <a:t>-</a:t>
            </a:r>
            <a:r>
              <a:rPr lang="en-GB" dirty="0">
                <a:solidFill>
                  <a:srgbClr val="FFC000"/>
                </a:solidFill>
              </a:rPr>
              <a:t> + p → n + </a:t>
            </a:r>
            <a:r>
              <a:rPr lang="el-GR" dirty="0">
                <a:solidFill>
                  <a:srgbClr val="FFC000"/>
                </a:solidFill>
              </a:rPr>
              <a:t>ν</a:t>
            </a:r>
            <a:r>
              <a:rPr lang="en-GB" baseline="-25000" dirty="0">
                <a:solidFill>
                  <a:srgbClr val="FFC000"/>
                </a:solidFill>
              </a:rPr>
              <a:t>e</a:t>
            </a:r>
            <a:endParaRPr lang="el-GR" baseline="-25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28774"/>
            <a:ext cx="8663940" cy="5000625"/>
          </a:xfrm>
        </p:spPr>
        <p:txBody>
          <a:bodyPr/>
          <a:lstStyle/>
          <a:p>
            <a:r>
              <a:rPr lang="en-GB" dirty="0"/>
              <a:t>Intense neutrino flux and force of rebounding core blasts outer layers off  in a supermassive explosion called a supernova</a:t>
            </a:r>
          </a:p>
          <a:p>
            <a:r>
              <a:rPr lang="en-GB" dirty="0"/>
              <a:t>E ~ 10</a:t>
            </a:r>
            <a:r>
              <a:rPr lang="en-GB" baseline="30000" dirty="0"/>
              <a:t>44</a:t>
            </a:r>
            <a:r>
              <a:rPr lang="en-GB" dirty="0"/>
              <a:t> J </a:t>
            </a:r>
          </a:p>
          <a:p>
            <a:pPr lvl="1"/>
            <a:r>
              <a:rPr lang="en-GB" i="1" dirty="0"/>
              <a:t>cf</a:t>
            </a:r>
            <a:r>
              <a:rPr lang="en-GB" dirty="0"/>
              <a:t>. largest ever hydrogen bomb explosion ~ 10</a:t>
            </a:r>
            <a:r>
              <a:rPr lang="en-GB" baseline="30000" dirty="0"/>
              <a:t>20</a:t>
            </a:r>
            <a:r>
              <a:rPr lang="en-GB" dirty="0"/>
              <a:t> J</a:t>
            </a:r>
          </a:p>
          <a:p>
            <a:r>
              <a:rPr lang="en-GB" dirty="0"/>
              <a:t>Event can be seen in distant galaxies</a:t>
            </a:r>
          </a:p>
        </p:txBody>
      </p:sp>
    </p:spTree>
    <p:extLst>
      <p:ext uri="{BB962C8B-B14F-4D97-AF65-F5344CB8AC3E}">
        <p14:creationId xmlns:p14="http://schemas.microsoft.com/office/powerpoint/2010/main" val="35787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January 2014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3983355" cy="5105400"/>
          </a:xfrm>
        </p:spPr>
        <p:txBody>
          <a:bodyPr/>
          <a:lstStyle/>
          <a:p>
            <a:r>
              <a:rPr lang="en-GB" dirty="0"/>
              <a:t>Supernova seen in galaxy M82, 12 million light-years away</a:t>
            </a:r>
          </a:p>
          <a:p>
            <a:pPr lvl="1"/>
            <a:r>
              <a:rPr lang="en-GB" dirty="0"/>
              <a:t>Actually a type </a:t>
            </a:r>
            <a:r>
              <a:rPr lang="en-GB" dirty="0" err="1"/>
              <a:t>Ia</a:t>
            </a:r>
            <a:r>
              <a:rPr lang="en-GB" dirty="0"/>
              <a:t> SN (caused by the explosion of a white dwarf after accreting enough matter from a companion star)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19116" r="19396" b="18823"/>
          <a:stretch/>
        </p:blipFill>
        <p:spPr bwMode="auto">
          <a:xfrm>
            <a:off x="4210562" y="1628774"/>
            <a:ext cx="4905744" cy="43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81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Supernova remnants</a:t>
            </a:r>
          </a:p>
        </p:txBody>
      </p:sp>
      <p:pic>
        <p:nvPicPr>
          <p:cNvPr id="2050" name="Picture 2" descr="See Explanation.  Clicking on the picture will download&#10; the highest resolution version available.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t="10272" r="22943" b="17440"/>
          <a:stretch/>
        </p:blipFill>
        <p:spPr bwMode="auto">
          <a:xfrm>
            <a:off x="611504" y="1268730"/>
            <a:ext cx="6840855" cy="548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1268729"/>
            <a:ext cx="6086475" cy="529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1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Crab Nebula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Images taken over a decade apart:</a:t>
            </a:r>
          </a:p>
          <a:p>
            <a:r>
              <a:rPr lang="en-GB" dirty="0">
                <a:hlinkClick r:id="rId2"/>
              </a:rPr>
              <a:t>vimeo.com/71117055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54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it all made of?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Overall: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40414"/>
              </p:ext>
            </p:extLst>
          </p:nvPr>
        </p:nvGraphicFramePr>
        <p:xfrm>
          <a:off x="971550" y="2348865"/>
          <a:ext cx="6840855" cy="3600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7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Constituent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WMAP results (2003)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Planck results (2013)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Baryonic matter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4%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4.8%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Dark matter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23%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25.8%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Dark Energy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73%</a:t>
                      </a:r>
                      <a:endParaRPr lang="en-GB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69.4%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940687" y="3508900"/>
            <a:ext cx="72009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40687" y="4478045"/>
            <a:ext cx="72009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940687" y="5373699"/>
            <a:ext cx="72009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38732" y="3535773"/>
            <a:ext cx="72009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78452" y="4504918"/>
            <a:ext cx="88037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58592" y="5373699"/>
            <a:ext cx="88037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in Binary systems?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304249" cy="5105400"/>
          </a:xfrm>
        </p:spPr>
        <p:txBody>
          <a:bodyPr/>
          <a:lstStyle/>
          <a:p>
            <a:r>
              <a:rPr lang="en-GB" sz="2800" dirty="0"/>
              <a:t>This is a 20</a:t>
            </a:r>
            <a:r>
              <a:rPr lang="en-US" sz="2800" dirty="0"/>
              <a:t> M</a:t>
            </a:r>
            <a:r>
              <a:rPr lang="en-GB" sz="2800" baseline="-25000" dirty="0"/>
              <a:t>☉</a:t>
            </a:r>
            <a:r>
              <a:rPr lang="en-GB" sz="2800" dirty="0"/>
              <a:t> star travelling at 24 kms</a:t>
            </a:r>
            <a:r>
              <a:rPr lang="en-GB" sz="2800" baseline="30000" dirty="0"/>
              <a:t>-1</a:t>
            </a:r>
            <a:r>
              <a:rPr lang="en-GB" sz="2800" dirty="0"/>
              <a:t> (!), forming a bow shock wave as it passes through a gas cloud</a:t>
            </a:r>
          </a:p>
          <a:p>
            <a:r>
              <a:rPr lang="en-GB" sz="2800" dirty="0"/>
              <a:t>Show that KE ~ 10</a:t>
            </a:r>
            <a:r>
              <a:rPr lang="en-GB" sz="2800" baseline="30000" dirty="0"/>
              <a:t>40</a:t>
            </a:r>
            <a:r>
              <a:rPr lang="en-GB" sz="2800" dirty="0"/>
              <a:t> J</a:t>
            </a:r>
          </a:p>
          <a:p>
            <a:r>
              <a:rPr lang="en-GB" sz="2800" dirty="0"/>
              <a:t>Thought to be a former binary partner of a star which went supernova, pushing it out into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19" r="11189"/>
          <a:stretch/>
        </p:blipFill>
        <p:spPr>
          <a:xfrm>
            <a:off x="4412203" y="1626991"/>
            <a:ext cx="4731798" cy="4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9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Nucleosynthesis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272" y="1731144"/>
            <a:ext cx="8232190" cy="41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to the core?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Protons and electrons have merged to become neutrons</a:t>
            </a:r>
          </a:p>
          <a:p>
            <a:r>
              <a:rPr lang="en-GB" dirty="0"/>
              <a:t>Since they neither attract nor repel each other, nearly all of the space around them is occupied, unlike in atoms</a:t>
            </a:r>
          </a:p>
          <a:p>
            <a:r>
              <a:rPr lang="en-GB" dirty="0"/>
              <a:t>Density is enormous: ~10</a:t>
            </a:r>
            <a:r>
              <a:rPr lang="en-GB" baseline="30000" dirty="0"/>
              <a:t>17</a:t>
            </a:r>
            <a:r>
              <a:rPr lang="en-GB" dirty="0"/>
              <a:t> kgm</a:t>
            </a:r>
            <a:r>
              <a:rPr lang="en-GB" baseline="30000" dirty="0"/>
              <a:t>-3</a:t>
            </a:r>
          </a:p>
          <a:p>
            <a:pPr lvl="1"/>
            <a:r>
              <a:rPr lang="en-GB" i="1" dirty="0"/>
              <a:t>cf.</a:t>
            </a:r>
            <a:r>
              <a:rPr lang="en-GB" dirty="0"/>
              <a:t> ~10</a:t>
            </a:r>
            <a:r>
              <a:rPr lang="en-GB" baseline="30000" dirty="0"/>
              <a:t>4</a:t>
            </a:r>
            <a:r>
              <a:rPr lang="en-GB" dirty="0"/>
              <a:t> kgm</a:t>
            </a:r>
            <a:r>
              <a:rPr lang="en-GB" baseline="30000" dirty="0"/>
              <a:t>-3</a:t>
            </a:r>
            <a:r>
              <a:rPr lang="en-GB" dirty="0"/>
              <a:t> for atomic substances (</a:t>
            </a:r>
            <a:r>
              <a:rPr lang="en-GB" i="1" dirty="0"/>
              <a:t>e.g.</a:t>
            </a:r>
            <a:r>
              <a:rPr lang="en-GB" dirty="0"/>
              <a:t> </a:t>
            </a:r>
            <a:r>
              <a:rPr lang="en-GB" dirty="0" err="1"/>
              <a:t>Pb</a:t>
            </a:r>
            <a:r>
              <a:rPr lang="en-GB" dirty="0"/>
              <a:t>, Au)</a:t>
            </a:r>
          </a:p>
          <a:p>
            <a:r>
              <a:rPr lang="en-GB" dirty="0"/>
              <a:t>What sort of gravitational field strength would this create?</a:t>
            </a:r>
          </a:p>
        </p:txBody>
      </p:sp>
    </p:spTree>
    <p:extLst>
      <p:ext uri="{BB962C8B-B14F-4D97-AF65-F5344CB8AC3E}">
        <p14:creationId xmlns:p14="http://schemas.microsoft.com/office/powerpoint/2010/main" val="35393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g</a:t>
            </a:r>
            <a:r>
              <a:rPr lang="en-GB" dirty="0"/>
              <a:t> on a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800" dirty="0"/>
                  <a:t>A 20 solar mass neutron star would only have a 20km diameter</a:t>
                </a:r>
              </a:p>
              <a:p>
                <a:r>
                  <a:rPr lang="en-GB" sz="2800" dirty="0"/>
                  <a:t>Calculate </a:t>
                </a:r>
                <a:r>
                  <a:rPr lang="en-GB" sz="2800" i="1" dirty="0"/>
                  <a:t>g</a:t>
                </a:r>
                <a:r>
                  <a:rPr lang="en-GB" sz="2800" dirty="0"/>
                  <a:t> on the surface of such a star, and compare it to 9.81 Nkg</a:t>
                </a:r>
                <a:r>
                  <a:rPr lang="en-GB" sz="2800" baseline="30000" dirty="0"/>
                  <a:t>-1</a:t>
                </a:r>
              </a:p>
              <a:p>
                <a:pPr lvl="1"/>
                <a:r>
                  <a:rPr lang="en-US" sz="2400" dirty="0"/>
                  <a:t>M</a:t>
                </a:r>
                <a:r>
                  <a:rPr lang="en-GB" sz="2400" baseline="-25000" dirty="0"/>
                  <a:t>☉</a:t>
                </a:r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r>
                      <a:rPr lang="en-GB" sz="2400" b="0" i="1">
                        <a:latin typeface="Cambria Math"/>
                        <a:ea typeface="Cambria Math"/>
                      </a:rPr>
                      <m:t>2×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sz="2400" b="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400" b="0" i="1">
                            <a:latin typeface="Cambria Math"/>
                            <a:ea typeface="Cambria Math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GB" sz="2400" dirty="0"/>
                  <a:t> kg</a:t>
                </a:r>
              </a:p>
              <a:p>
                <a:pPr marL="0" indent="0">
                  <a:spcBef>
                    <a:spcPts val="2400"/>
                  </a:spcBef>
                  <a:spcAft>
                    <a:spcPts val="2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/>
                        </a:rPr>
                        <m:t>𝒈</m:t>
                      </m:r>
                      <m:r>
                        <a:rPr lang="en-GB" sz="28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1" i="1" smtClean="0">
                              <a:latin typeface="Cambria Math"/>
                            </a:rPr>
                            <m:t>𝑮𝑴</m:t>
                          </m:r>
                        </m:num>
                        <m:den>
                          <m:sSup>
                            <m:sSupPr>
                              <m:ctrlPr>
                                <a:rPr lang="en-GB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GB" sz="28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b="1" i="1" dirty="0">
                  <a:latin typeface="Cambria Math"/>
                </a:endParaRPr>
              </a:p>
              <a:p>
                <a:pPr marL="0" indent="0">
                  <a:spcBef>
                    <a:spcPts val="2400"/>
                  </a:spcBef>
                  <a:spcAft>
                    <a:spcPts val="2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1" i="1" smtClean="0">
                              <a:latin typeface="Cambria Math"/>
                            </a:rPr>
                            <m:t>𝟔</m:t>
                          </m:r>
                          <m:r>
                            <a:rPr lang="en-GB" sz="2800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GB" sz="2800" b="1" i="1" smtClean="0">
                              <a:latin typeface="Cambria Math"/>
                            </a:rPr>
                            <m:t>𝟔𝟕</m:t>
                          </m:r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8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b="1" i="1" smtClean="0">
                                  <a:latin typeface="Cambria Math"/>
                                  <a:ea typeface="Cambria Math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sz="2800" b="1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GB" sz="2800" b="1" i="1" smtClean="0">
                                  <a:latin typeface="Cambria Math"/>
                                  <a:ea typeface="Cambria Math"/>
                                </a:rPr>
                                <m:t>𝟏𝟏</m:t>
                              </m:r>
                            </m:sup>
                          </m:sSup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𝟐𝟎</m:t>
                          </m:r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GB" sz="2800" i="1">
                              <a:latin typeface="Cambria Math"/>
                              <a:ea typeface="Cambria Math"/>
                            </a:rPr>
                            <m:t>×</m:t>
                          </m:r>
                          <m:sSup>
                            <m:sSupPr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latin typeface="Cambria Math"/>
                                  <a:ea typeface="Cambria Math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sz="2800" b="1" i="1" smtClean="0">
                                  <a:latin typeface="Cambria Math"/>
                                  <a:ea typeface="Cambria Math"/>
                                </a:rPr>
                                <m:t>𝟑𝟎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1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sz="2800" b="1" i="1" smtClean="0">
                                  <a:latin typeface="Cambria Math"/>
                                </a:rPr>
                                <m:t>𝟏𝟎</m:t>
                              </m:r>
                              <m:r>
                                <a:rPr lang="en-GB" sz="2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latin typeface="Cambria Math"/>
                                      <a:ea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GB" sz="2800" i="1">
                                      <a:latin typeface="Cambria Math"/>
                                      <a:ea typeface="Cambria Math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n-GB" sz="2800" b="1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GB" sz="28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b="1" i="1" dirty="0">
                  <a:latin typeface="Cambria Math"/>
                </a:endParaRPr>
              </a:p>
              <a:p>
                <a:pPr marL="0" indent="0">
                  <a:spcBef>
                    <a:spcPts val="2400"/>
                  </a:spcBef>
                  <a:spcAft>
                    <a:spcPts val="2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/>
                        </a:rPr>
                        <m:t>=</m:t>
                      </m:r>
                      <m:r>
                        <a:rPr lang="en-GB" sz="2800" b="1" i="1" smtClean="0">
                          <a:latin typeface="Cambria Math"/>
                        </a:rPr>
                        <m:t>𝟐</m:t>
                      </m:r>
                      <m:r>
                        <a:rPr lang="en-GB" sz="2800" b="1" i="1" smtClean="0">
                          <a:latin typeface="Cambria Math"/>
                        </a:rPr>
                        <m:t>.</m:t>
                      </m:r>
                      <m:r>
                        <a:rPr lang="en-GB" sz="2800" b="1" i="1" smtClean="0">
                          <a:latin typeface="Cambria Math"/>
                        </a:rPr>
                        <m:t>𝟕</m:t>
                      </m:r>
                      <m:r>
                        <a:rPr lang="en-GB" sz="2800" i="1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2800" i="1"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𝟏𝟑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2800" b="1" i="0" smtClean="0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GB" sz="28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2800" b="1" i="0" smtClean="0">
                              <a:latin typeface="Cambria Math"/>
                              <a:ea typeface="Cambria Math"/>
                            </a:rPr>
                            <m:t>Nkg</m:t>
                          </m:r>
                        </m:e>
                        <m:sup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GB" sz="28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1" t="-11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05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suvat</a:t>
            </a:r>
            <a:r>
              <a:rPr lang="en-GB" dirty="0"/>
              <a:t> on a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If you dropped your pen on a neutron star, 1m above its surface, how long would it take to hit the ground?</a:t>
                </a:r>
              </a:p>
              <a:p>
                <a:pPr lvl="1"/>
                <a:r>
                  <a:rPr lang="en-GB" dirty="0"/>
                  <a:t>2.7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GB" dirty="0"/>
                  <a:t> 10</a:t>
                </a:r>
                <a:r>
                  <a:rPr lang="en-GB" baseline="30000" dirty="0"/>
                  <a:t>-7</a:t>
                </a:r>
                <a:r>
                  <a:rPr lang="en-GB" dirty="0"/>
                  <a:t> s</a:t>
                </a:r>
              </a:p>
              <a:p>
                <a:r>
                  <a:rPr lang="en-GB" dirty="0"/>
                  <a:t>What speed would it hit the surface at?</a:t>
                </a:r>
              </a:p>
              <a:p>
                <a:pPr lvl="1"/>
                <a:r>
                  <a:rPr lang="en-GB" dirty="0"/>
                  <a:t>7.3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GB" dirty="0"/>
                  <a:t> 10</a:t>
                </a:r>
                <a:r>
                  <a:rPr lang="en-GB" baseline="30000" dirty="0"/>
                  <a:t>6</a:t>
                </a:r>
                <a:r>
                  <a:rPr lang="en-GB" dirty="0"/>
                  <a:t> ms</a:t>
                </a:r>
                <a:r>
                  <a:rPr lang="en-GB" baseline="30000" dirty="0"/>
                  <a:t>-1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2" t="-15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8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we detect neutron stars?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30"/>
            <a:ext cx="4343401" cy="5360670"/>
          </a:xfrm>
        </p:spPr>
        <p:txBody>
          <a:bodyPr/>
          <a:lstStyle/>
          <a:p>
            <a:r>
              <a:rPr lang="en-GB" sz="2400" dirty="0"/>
              <a:t>The implosion leaves the star spinning very fast</a:t>
            </a:r>
          </a:p>
          <a:p>
            <a:r>
              <a:rPr lang="en-GB" sz="2400" dirty="0"/>
              <a:t>For reasons we don’t fully understand, it emits coherent beams of very high energy radio waves from the poles</a:t>
            </a:r>
          </a:p>
          <a:p>
            <a:r>
              <a:rPr lang="en-GB" sz="2400" dirty="0"/>
              <a:t>In the 1960s, radio telescopes on Earth detected very precisely periodic radio wave emissions</a:t>
            </a:r>
          </a:p>
          <a:p>
            <a:r>
              <a:rPr lang="en-GB" sz="2400" dirty="0"/>
              <a:t>Originally called LGM, then pulsars, but was quickly realised that they were neutron stars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15288"/>
          <a:stretch/>
        </p:blipFill>
        <p:spPr bwMode="auto">
          <a:xfrm>
            <a:off x="4572001" y="1593605"/>
            <a:ext cx="4517928" cy="445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5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Superheavy</a:t>
            </a:r>
            <a:r>
              <a:rPr lang="en-GB" dirty="0"/>
              <a:t> stars (M &gt; 20 </a:t>
            </a:r>
            <a:r>
              <a:rPr lang="en-US" dirty="0"/>
              <a:t>M</a:t>
            </a:r>
            <a:r>
              <a:rPr lang="en-GB" baseline="-25000" dirty="0"/>
              <a:t>☉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63940" cy="4785360"/>
          </a:xfrm>
        </p:spPr>
        <p:txBody>
          <a:bodyPr/>
          <a:lstStyle/>
          <a:p>
            <a:r>
              <a:rPr lang="en-GB" dirty="0"/>
              <a:t>Collapse proceeds as before, causing a supernova</a:t>
            </a:r>
          </a:p>
          <a:p>
            <a:r>
              <a:rPr lang="en-GB" dirty="0"/>
              <a:t>Neutrons also have a degeneracy pressure due to the exclusion principle, which can also be overcome under conditions even more extreme than in a neutron star</a:t>
            </a:r>
          </a:p>
          <a:p>
            <a:r>
              <a:rPr lang="en-GB" dirty="0"/>
              <a:t>In the largest stars, the gravitational collapse is unstoppable and the core collapses to a </a:t>
            </a:r>
            <a:r>
              <a:rPr lang="en-GB" i="1" dirty="0"/>
              <a:t>singularity</a:t>
            </a:r>
          </a:p>
        </p:txBody>
      </p:sp>
    </p:spTree>
    <p:extLst>
      <p:ext uri="{BB962C8B-B14F-4D97-AF65-F5344CB8AC3E}">
        <p14:creationId xmlns:p14="http://schemas.microsoft.com/office/powerpoint/2010/main" val="26922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 Hole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singularity’s density is so huge that its gravitational field is </a:t>
            </a:r>
            <a:r>
              <a:rPr lang="en-GB" u="sng" dirty="0"/>
              <a:t>even stronger</a:t>
            </a:r>
            <a:r>
              <a:rPr lang="en-GB" dirty="0"/>
              <a:t> than a neutron star’s</a:t>
            </a:r>
          </a:p>
          <a:p>
            <a:r>
              <a:rPr lang="en-GB" dirty="0"/>
              <a:t>Not even light (or any other e-m radiation) can escape</a:t>
            </a:r>
          </a:p>
        </p:txBody>
      </p:sp>
    </p:spTree>
    <p:extLst>
      <p:ext uri="{BB962C8B-B14F-4D97-AF65-F5344CB8AC3E}">
        <p14:creationId xmlns:p14="http://schemas.microsoft.com/office/powerpoint/2010/main" val="31494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Escape velocities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GB">
                            <a:latin typeface="Cambria Math"/>
                          </a:rPr>
                          <m:t>esc</m:t>
                        </m:r>
                      </m:sub>
                    </m:sSub>
                  </m:oMath>
                </a14:m>
                <a:r>
                  <a:rPr lang="en-GB" dirty="0"/>
                  <a:t> is the minimum velocity an object needs to completely escape another object’s gravitational field</a:t>
                </a:r>
              </a:p>
              <a:p>
                <a:r>
                  <a:rPr lang="en-GB" dirty="0"/>
                  <a:t>Prove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GB">
                            <a:latin typeface="Cambria Math"/>
                          </a:rPr>
                          <m:t>esc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/>
                              </a:rPr>
                              <m:t>𝟐</m:t>
                            </m:r>
                            <m:r>
                              <a:rPr lang="en-GB" i="1">
                                <a:latin typeface="Cambria Math"/>
                              </a:rPr>
                              <m:t>𝑮𝑴</m:t>
                            </m:r>
                          </m:num>
                          <m:den>
                            <m:r>
                              <a:rPr lang="en-GB" i="1">
                                <a:latin typeface="Cambria Math"/>
                              </a:rPr>
                              <m:t>𝒓</m:t>
                            </m:r>
                          </m:den>
                        </m:f>
                      </m:e>
                    </m:rad>
                  </m:oMath>
                </a14:m>
                <a:endParaRPr lang="en-GB" dirty="0"/>
              </a:p>
              <a:p>
                <a:r>
                  <a:rPr lang="en-GB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GB">
                            <a:latin typeface="Cambria Math"/>
                          </a:rPr>
                          <m:t>esc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=</m:t>
                    </m:r>
                    <m:r>
                      <a:rPr lang="en-GB" b="1" i="1" smtClean="0">
                        <a:latin typeface="Cambria Math"/>
                      </a:rPr>
                      <m:t>𝒄</m:t>
                    </m:r>
                  </m:oMath>
                </a14:m>
                <a:r>
                  <a:rPr lang="en-GB" dirty="0"/>
                  <a:t>, an object must be compressed to less than its Schwarzschild radius (</a:t>
                </a:r>
                <a:r>
                  <a:rPr lang="en-GB" i="1" dirty="0"/>
                  <a:t>R</a:t>
                </a:r>
                <a:r>
                  <a:rPr lang="en-GB" baseline="-25000" dirty="0"/>
                  <a:t>S</a:t>
                </a:r>
                <a:r>
                  <a:rPr lang="en-GB" dirty="0"/>
                  <a:t>)</a:t>
                </a:r>
              </a:p>
              <a:p>
                <a:r>
                  <a:rPr lang="en-GB" dirty="0"/>
                  <a:t>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1" i="0" smtClean="0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/>
                          </a:rPr>
                          <m:t>𝟐</m:t>
                        </m:r>
                        <m:r>
                          <a:rPr lang="en-GB" b="1" i="1" smtClean="0">
                            <a:latin typeface="Cambria Math"/>
                          </a:rPr>
                          <m:t>𝑮𝑴</m:t>
                        </m:r>
                      </m:num>
                      <m:den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latin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en-GB" b="1" i="1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Calculate </a:t>
                </a:r>
                <a:r>
                  <a:rPr lang="en-GB" i="1" dirty="0"/>
                  <a:t>R</a:t>
                </a:r>
                <a:r>
                  <a:rPr lang="en-GB" baseline="-25000" dirty="0"/>
                  <a:t>S</a:t>
                </a:r>
                <a:r>
                  <a:rPr lang="en-GB" dirty="0"/>
                  <a:t> for the Earth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42" t="-1432" r="-1505" b="-66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7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Observational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30"/>
            <a:ext cx="4572000" cy="5360670"/>
          </a:xfrm>
        </p:spPr>
        <p:txBody>
          <a:bodyPr/>
          <a:lstStyle/>
          <a:p>
            <a:r>
              <a:rPr lang="en-GB" sz="2400" dirty="0"/>
              <a:t>BHs, by definition, emit nothing</a:t>
            </a:r>
          </a:p>
          <a:p>
            <a:pPr marL="457200" lvl="1" indent="0">
              <a:buNone/>
            </a:pPr>
            <a:r>
              <a:rPr lang="en-GB" sz="2000" dirty="0"/>
              <a:t>(apart from hypothetical Hawking Radiation)</a:t>
            </a:r>
          </a:p>
          <a:p>
            <a:r>
              <a:rPr lang="en-GB" sz="2400" dirty="0"/>
              <a:t>so observing them ‘is an issue’</a:t>
            </a:r>
          </a:p>
          <a:p>
            <a:r>
              <a:rPr lang="en-GB" sz="2400" dirty="0"/>
              <a:t>1972: X-rays observed from Cygnus X-1</a:t>
            </a:r>
          </a:p>
          <a:p>
            <a:r>
              <a:rPr lang="en-GB" sz="2400" dirty="0"/>
              <a:t>Best explanation is that material is being ripped off its accompanying supergiant star and emits X-rays as it accelerates into a BH</a:t>
            </a:r>
          </a:p>
          <a:p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5389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8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Distance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Why not just use metres?</a:t>
            </a:r>
          </a:p>
          <a:p>
            <a:r>
              <a:rPr lang="en-GB" dirty="0"/>
              <a:t>New units:</a:t>
            </a:r>
          </a:p>
          <a:p>
            <a:pPr lvl="1"/>
            <a:r>
              <a:rPr lang="en-GB" b="1" dirty="0"/>
              <a:t>Astronomical Unit (AU)</a:t>
            </a:r>
          </a:p>
          <a:p>
            <a:pPr marL="914400" lvl="2" indent="0">
              <a:buNone/>
            </a:pPr>
            <a:r>
              <a:rPr lang="en-GB" dirty="0"/>
              <a:t>= the average distance from Earth to the Sun</a:t>
            </a:r>
          </a:p>
          <a:p>
            <a:pPr lvl="1"/>
            <a:r>
              <a:rPr lang="en-GB" b="1" dirty="0"/>
              <a:t>Light-year (</a:t>
            </a:r>
            <a:r>
              <a:rPr lang="en-GB" b="1" dirty="0" err="1"/>
              <a:t>ly</a:t>
            </a:r>
            <a:r>
              <a:rPr lang="en-GB" b="1" dirty="0"/>
              <a:t>)</a:t>
            </a:r>
          </a:p>
          <a:p>
            <a:pPr marL="914400" lvl="2" indent="0">
              <a:buNone/>
            </a:pPr>
            <a:r>
              <a:rPr lang="en-GB" dirty="0"/>
              <a:t>= distance travelled by light in one year</a:t>
            </a:r>
          </a:p>
          <a:p>
            <a:pPr lvl="1"/>
            <a:r>
              <a:rPr lang="en-GB" b="1" dirty="0"/>
              <a:t>Parsec (parallax-second, pc)</a:t>
            </a:r>
          </a:p>
          <a:p>
            <a:pPr marL="914400" lvl="2" indent="0">
              <a:buNone/>
            </a:pPr>
            <a:r>
              <a:rPr lang="en-GB" dirty="0"/>
              <a:t>Slightly less obvious!</a:t>
            </a:r>
          </a:p>
        </p:txBody>
      </p:sp>
    </p:spTree>
    <p:extLst>
      <p:ext uri="{BB962C8B-B14F-4D97-AF65-F5344CB8AC3E}">
        <p14:creationId xmlns:p14="http://schemas.microsoft.com/office/powerpoint/2010/main" val="2491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SMBHs at the centres of galaxies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2002,  evidence found that the object at the centre of the Milky Way has properties consistent with being a SMBH</a:t>
            </a:r>
          </a:p>
          <a:p>
            <a:r>
              <a:rPr lang="en-GB" dirty="0"/>
              <a:t>M &gt; 4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6</a:t>
            </a:r>
            <a:r>
              <a:rPr lang="en-US" dirty="0"/>
              <a:t> M</a:t>
            </a:r>
            <a:r>
              <a:rPr lang="en-GB" baseline="-25000" dirty="0"/>
              <a:t>☉</a:t>
            </a:r>
            <a:endParaRPr lang="en-GB" dirty="0"/>
          </a:p>
          <a:p>
            <a:r>
              <a:rPr lang="en-GB" dirty="0"/>
              <a:t>SMBHs have been found at the centres of almost all galaxies, up to ~ 4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M</a:t>
            </a:r>
            <a:r>
              <a:rPr lang="en-GB" baseline="-25000" dirty="0"/>
              <a:t>☉</a:t>
            </a:r>
            <a:r>
              <a:rPr lang="en-GB" dirty="0"/>
              <a:t> !!</a:t>
            </a:r>
          </a:p>
          <a:p>
            <a:r>
              <a:rPr lang="en-GB" dirty="0"/>
              <a:t>SMBHs consistently have mass ~1000 times mass of the parent galaxy</a:t>
            </a:r>
          </a:p>
          <a:p>
            <a:pPr lvl="1"/>
            <a:r>
              <a:rPr lang="en-GB" dirty="0"/>
              <a:t>are SMBHs crucial to galactic formation/evolution?</a:t>
            </a:r>
          </a:p>
        </p:txBody>
      </p:sp>
    </p:spTree>
    <p:extLst>
      <p:ext uri="{BB962C8B-B14F-4D97-AF65-F5344CB8AC3E}">
        <p14:creationId xmlns:p14="http://schemas.microsoft.com/office/powerpoint/2010/main" val="42847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BHs at centres of galaxies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http://apod.nasa.gov/apod/ap120702.html</a:t>
            </a:r>
            <a:endParaRPr lang="en-GB" dirty="0"/>
          </a:p>
          <a:p>
            <a:r>
              <a:rPr lang="en-GB" dirty="0">
                <a:hlinkClick r:id="rId3"/>
              </a:rPr>
              <a:t>http://www.eso.org/public/videos/eso0846f/</a:t>
            </a:r>
            <a:endParaRPr lang="en-GB" dirty="0"/>
          </a:p>
          <a:p>
            <a:r>
              <a:rPr lang="en-GB" dirty="0">
                <a:hlinkClick r:id="rId4"/>
              </a:rPr>
              <a:t>http://www.eso.org/public/videos/eso1151c/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51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Conversions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166347"/>
              </p:ext>
            </p:extLst>
          </p:nvPr>
        </p:nvGraphicFramePr>
        <p:xfrm>
          <a:off x="611506" y="1988820"/>
          <a:ext cx="8281034" cy="4425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9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9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632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in metres: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in</a:t>
                      </a:r>
                      <a:r>
                        <a:rPr lang="en-GB" sz="2800" baseline="0" dirty="0"/>
                        <a:t> AU: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in </a:t>
                      </a:r>
                      <a:r>
                        <a:rPr lang="en-GB" sz="2800" dirty="0" err="1"/>
                        <a:t>ly</a:t>
                      </a:r>
                      <a:r>
                        <a:rPr lang="en-GB" sz="2800" dirty="0"/>
                        <a:t>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in pc: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32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AU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1.496…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1.58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4.85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32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/>
                        <a:t>ly</a:t>
                      </a:r>
                      <a:endParaRPr lang="en-GB" sz="28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9.461…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63240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0.307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32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pc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3.086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r>
                        <a:rPr lang="de-DE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de-DE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de-DE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de-DE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2.06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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en-US" sz="24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3.26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203881" y="5627452"/>
            <a:ext cx="1890943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58431" y="4585316"/>
            <a:ext cx="88037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16389" y="5676530"/>
            <a:ext cx="1278384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045694" y="3474868"/>
            <a:ext cx="1313894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483876" y="3474868"/>
            <a:ext cx="1349406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718394" y="4585315"/>
            <a:ext cx="88037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262456" y="5676530"/>
            <a:ext cx="880370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03880" y="4585315"/>
            <a:ext cx="1890943" cy="360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accent2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Furthest object from the Earth?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571999" cy="5105400"/>
          </a:xfrm>
        </p:spPr>
        <p:txBody>
          <a:bodyPr/>
          <a:lstStyle/>
          <a:p>
            <a:r>
              <a:rPr lang="en-GB" dirty="0"/>
              <a:t>Latest contender is </a:t>
            </a:r>
            <a:r>
              <a:rPr lang="en-GB" dirty="0">
                <a:hlinkClick r:id="rId2"/>
              </a:rPr>
              <a:t>Galaxy MACS0647-JD</a:t>
            </a:r>
            <a:r>
              <a:rPr lang="en-GB" dirty="0"/>
              <a:t>, whose distance was measured in 2012 as 13.3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en-US" dirty="0" err="1"/>
              <a:t>ly</a:t>
            </a:r>
            <a:endParaRPr lang="en-US" dirty="0"/>
          </a:p>
          <a:p>
            <a:r>
              <a:rPr lang="en-US" dirty="0"/>
              <a:t>Express this in </a:t>
            </a:r>
            <a:r>
              <a:rPr lang="en-US" dirty="0" err="1"/>
              <a:t>Mpc</a:t>
            </a:r>
            <a:r>
              <a:rPr lang="en-US" dirty="0"/>
              <a:t> and </a:t>
            </a:r>
            <a:r>
              <a:rPr lang="en-US" dirty="0" err="1"/>
              <a:t>metres</a:t>
            </a:r>
            <a:endParaRPr lang="en-US" dirty="0"/>
          </a:p>
          <a:p>
            <a:pPr lvl="1"/>
            <a:r>
              <a:rPr lang="en-US" dirty="0"/>
              <a:t>4300 </a:t>
            </a:r>
            <a:r>
              <a:rPr lang="en-US" dirty="0" err="1"/>
              <a:t>Mpc</a:t>
            </a:r>
            <a:endParaRPr lang="en-US" dirty="0"/>
          </a:p>
          <a:p>
            <a:pPr lvl="1"/>
            <a:r>
              <a:rPr lang="en-GB" dirty="0"/>
              <a:t>1.26 </a:t>
            </a:r>
            <a:r>
              <a:rPr lang="en-US" dirty="0">
                <a:sym typeface="Symbol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26</a:t>
            </a:r>
            <a:r>
              <a:rPr lang="en-US" dirty="0"/>
              <a:t> m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5" y="1628775"/>
            <a:ext cx="4932045" cy="477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/>
              <a:t>Stellar Evolution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0" i="1" dirty="0"/>
              <a:t>Birth, Life and Death</a:t>
            </a:r>
          </a:p>
        </p:txBody>
      </p:sp>
    </p:spTree>
    <p:extLst>
      <p:ext uri="{BB962C8B-B14F-4D97-AF65-F5344CB8AC3E}">
        <p14:creationId xmlns:p14="http://schemas.microsoft.com/office/powerpoint/2010/main" val="295296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Stars form in clouds of gas and dust called </a:t>
            </a:r>
            <a:r>
              <a:rPr lang="en-GB" u="sng" dirty="0"/>
              <a:t>nebulas: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29" y="2272502"/>
            <a:ext cx="5551171" cy="458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00" y="2196761"/>
            <a:ext cx="5292088" cy="463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341" t="10679" b="11863"/>
          <a:stretch/>
        </p:blipFill>
        <p:spPr>
          <a:xfrm>
            <a:off x="1713390" y="2689935"/>
            <a:ext cx="6942338" cy="39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CPD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CPD Templat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BCPD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CPD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\\bc.local\BcDfs\Faculty home areas and redirected folders\Teaching\mharrison\Application Data\Microsoft\Templates\BCPD Template.pot</Template>
  <TotalTime>1042</TotalTime>
  <Words>1998</Words>
  <Application>Microsoft Office PowerPoint</Application>
  <PresentationFormat>On-screen Show (4:3)</PresentationFormat>
  <Paragraphs>285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Calibri</vt:lpstr>
      <vt:lpstr>Cambria Math</vt:lpstr>
      <vt:lpstr>Garamond</vt:lpstr>
      <vt:lpstr>Symbol</vt:lpstr>
      <vt:lpstr>Times New Roman</vt:lpstr>
      <vt:lpstr>BCPD Template</vt:lpstr>
      <vt:lpstr>PowerPoint Presentation</vt:lpstr>
      <vt:lpstr>What is the Universe made of?</vt:lpstr>
      <vt:lpstr>Our own galaxy</vt:lpstr>
      <vt:lpstr>What’s it all made of?</vt:lpstr>
      <vt:lpstr>Distance units</vt:lpstr>
      <vt:lpstr>Conversions</vt:lpstr>
      <vt:lpstr>Furthest object from the Earth?</vt:lpstr>
      <vt:lpstr>Stellar Evolution</vt:lpstr>
      <vt:lpstr>Birth</vt:lpstr>
      <vt:lpstr>The process starts</vt:lpstr>
      <vt:lpstr>Brown Dwarfs</vt:lpstr>
      <vt:lpstr>Eventually…</vt:lpstr>
      <vt:lpstr>Planet formation</vt:lpstr>
      <vt:lpstr>Criterion for collapse</vt:lpstr>
      <vt:lpstr>Making the Sun</vt:lpstr>
      <vt:lpstr>Jeans Density</vt:lpstr>
      <vt:lpstr>Life</vt:lpstr>
      <vt:lpstr>Size comparison</vt:lpstr>
      <vt:lpstr>Fusion in a star</vt:lpstr>
      <vt:lpstr>Then…</vt:lpstr>
      <vt:lpstr>How often does this happen?</vt:lpstr>
      <vt:lpstr>PowerPoint Presentation</vt:lpstr>
      <vt:lpstr>Types of stable star</vt:lpstr>
      <vt:lpstr>Hertzsprung-Russell Diagrams</vt:lpstr>
      <vt:lpstr>PowerPoint Presentation</vt:lpstr>
      <vt:lpstr>PowerPoint Presentation</vt:lpstr>
      <vt:lpstr>Changes during the life of a star</vt:lpstr>
      <vt:lpstr>Death</vt:lpstr>
      <vt:lpstr>Why?</vt:lpstr>
      <vt:lpstr>Next</vt:lpstr>
      <vt:lpstr>Low-mass stars (M &lt; 8 M☉)</vt:lpstr>
      <vt:lpstr>Brightness of Red Giants</vt:lpstr>
      <vt:lpstr>Large heavy stars (M ≈ 8-20 M☉)</vt:lpstr>
      <vt:lpstr>Timing</vt:lpstr>
      <vt:lpstr>Eventually (in a matter of seconds)…</vt:lpstr>
      <vt:lpstr>Supernova</vt:lpstr>
      <vt:lpstr>21st January 2014</vt:lpstr>
      <vt:lpstr>Supernova remnants</vt:lpstr>
      <vt:lpstr>Crab Nebula expansion</vt:lpstr>
      <vt:lpstr>What about in Binary systems?</vt:lpstr>
      <vt:lpstr>Nucleosynthesis summary</vt:lpstr>
      <vt:lpstr>What happens to the core?</vt:lpstr>
      <vt:lpstr>g on a neutron star</vt:lpstr>
      <vt:lpstr>suvat on a neutron star</vt:lpstr>
      <vt:lpstr>Can we detect neutron stars?</vt:lpstr>
      <vt:lpstr>Superheavy stars (M &gt; 20 M☉)</vt:lpstr>
      <vt:lpstr>Black Hole</vt:lpstr>
      <vt:lpstr>Escape velocities</vt:lpstr>
      <vt:lpstr>Observational evidence</vt:lpstr>
      <vt:lpstr>SMBHs at the centres of galaxies</vt:lpstr>
      <vt:lpstr>BHs at centres of galaxies</vt:lpstr>
    </vt:vector>
  </TitlesOfParts>
  <Company>Bradfield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Bradfield College Physics Department</dc:title>
  <dc:creator>mharrison</dc:creator>
  <cp:lastModifiedBy>Harrison, M A T</cp:lastModifiedBy>
  <cp:revision>152</cp:revision>
  <cp:lastPrinted>2014-02-05T09:58:03Z</cp:lastPrinted>
  <dcterms:created xsi:type="dcterms:W3CDTF">2004-09-03T12:36:13Z</dcterms:created>
  <dcterms:modified xsi:type="dcterms:W3CDTF">2017-05-16T08:56:42Z</dcterms:modified>
</cp:coreProperties>
</file>