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algn="l" rtl="0" eaLnBrk="0" fontAlgn="base" hangingPunct="0">
      <a:spcBef>
        <a:spcPct val="0"/>
      </a:spcBef>
      <a:spcAft>
        <a:spcPct val="0"/>
      </a:spcAft>
      <a:defRPr sz="3600" b="1" kern="1200">
        <a:solidFill>
          <a:schemeClr val="accent2"/>
        </a:solidFill>
        <a:latin typeface="Garamond" pitchFamily="18" charset="0"/>
        <a:ea typeface="+mn-ea"/>
        <a:cs typeface="+mn-cs"/>
      </a:defRPr>
    </a:lvl1pPr>
    <a:lvl2pPr marL="457200" algn="l" rtl="0" eaLnBrk="0" fontAlgn="base" hangingPunct="0">
      <a:spcBef>
        <a:spcPct val="0"/>
      </a:spcBef>
      <a:spcAft>
        <a:spcPct val="0"/>
      </a:spcAft>
      <a:defRPr sz="3600" b="1" kern="1200">
        <a:solidFill>
          <a:schemeClr val="accent2"/>
        </a:solidFill>
        <a:latin typeface="Garamond" pitchFamily="18" charset="0"/>
        <a:ea typeface="+mn-ea"/>
        <a:cs typeface="+mn-cs"/>
      </a:defRPr>
    </a:lvl2pPr>
    <a:lvl3pPr marL="914400" algn="l" rtl="0" eaLnBrk="0" fontAlgn="base" hangingPunct="0">
      <a:spcBef>
        <a:spcPct val="0"/>
      </a:spcBef>
      <a:spcAft>
        <a:spcPct val="0"/>
      </a:spcAft>
      <a:defRPr sz="3600" b="1" kern="1200">
        <a:solidFill>
          <a:schemeClr val="accent2"/>
        </a:solidFill>
        <a:latin typeface="Garamond" pitchFamily="18" charset="0"/>
        <a:ea typeface="+mn-ea"/>
        <a:cs typeface="+mn-cs"/>
      </a:defRPr>
    </a:lvl3pPr>
    <a:lvl4pPr marL="1371600" algn="l" rtl="0" eaLnBrk="0" fontAlgn="base" hangingPunct="0">
      <a:spcBef>
        <a:spcPct val="0"/>
      </a:spcBef>
      <a:spcAft>
        <a:spcPct val="0"/>
      </a:spcAft>
      <a:defRPr sz="3600" b="1" kern="1200">
        <a:solidFill>
          <a:schemeClr val="accent2"/>
        </a:solidFill>
        <a:latin typeface="Garamond" pitchFamily="18" charset="0"/>
        <a:ea typeface="+mn-ea"/>
        <a:cs typeface="+mn-cs"/>
      </a:defRPr>
    </a:lvl4pPr>
    <a:lvl5pPr marL="1828800" algn="l" rtl="0" eaLnBrk="0" fontAlgn="base" hangingPunct="0">
      <a:spcBef>
        <a:spcPct val="0"/>
      </a:spcBef>
      <a:spcAft>
        <a:spcPct val="0"/>
      </a:spcAft>
      <a:defRPr sz="3600" b="1" kern="1200">
        <a:solidFill>
          <a:schemeClr val="accent2"/>
        </a:solidFill>
        <a:latin typeface="Garamond" pitchFamily="18" charset="0"/>
        <a:ea typeface="+mn-ea"/>
        <a:cs typeface="+mn-cs"/>
      </a:defRPr>
    </a:lvl5pPr>
    <a:lvl6pPr marL="2286000" algn="l" defTabSz="914400" rtl="0" eaLnBrk="1" latinLnBrk="0" hangingPunct="1">
      <a:defRPr sz="3600" b="1" kern="1200">
        <a:solidFill>
          <a:schemeClr val="accent2"/>
        </a:solidFill>
        <a:latin typeface="Garamond" pitchFamily="18" charset="0"/>
        <a:ea typeface="+mn-ea"/>
        <a:cs typeface="+mn-cs"/>
      </a:defRPr>
    </a:lvl6pPr>
    <a:lvl7pPr marL="2743200" algn="l" defTabSz="914400" rtl="0" eaLnBrk="1" latinLnBrk="0" hangingPunct="1">
      <a:defRPr sz="3600" b="1" kern="1200">
        <a:solidFill>
          <a:schemeClr val="accent2"/>
        </a:solidFill>
        <a:latin typeface="Garamond" pitchFamily="18" charset="0"/>
        <a:ea typeface="+mn-ea"/>
        <a:cs typeface="+mn-cs"/>
      </a:defRPr>
    </a:lvl7pPr>
    <a:lvl8pPr marL="3200400" algn="l" defTabSz="914400" rtl="0" eaLnBrk="1" latinLnBrk="0" hangingPunct="1">
      <a:defRPr sz="3600" b="1" kern="1200">
        <a:solidFill>
          <a:schemeClr val="accent2"/>
        </a:solidFill>
        <a:latin typeface="Garamond" pitchFamily="18" charset="0"/>
        <a:ea typeface="+mn-ea"/>
        <a:cs typeface="+mn-cs"/>
      </a:defRPr>
    </a:lvl8pPr>
    <a:lvl9pPr marL="3657600" algn="l" defTabSz="914400" rtl="0" eaLnBrk="1" latinLnBrk="0" hangingPunct="1">
      <a:defRPr sz="3600" b="1" kern="1200">
        <a:solidFill>
          <a:schemeClr val="accent2"/>
        </a:solidFill>
        <a:latin typeface="Garamond"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2989" autoAdjust="0"/>
  </p:normalViewPr>
  <p:slideViewPr>
    <p:cSldViewPr snapToGrid="0">
      <p:cViewPr varScale="1">
        <p:scale>
          <a:sx n="106" d="100"/>
          <a:sy n="106" d="100"/>
        </p:scale>
        <p:origin x="176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180023" cy="180023"/>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002C7444-44CE-42FF-8188-ECFB8949BE33}" type="datetimeFigureOut">
              <a:rPr lang="en-GB"/>
              <a:pPr/>
              <a:t>14/03/2017</a:t>
            </a:fld>
            <a:endParaRPr lang="en-GB"/>
          </a:p>
        </p:txBody>
      </p:sp>
      <p:sp>
        <p:nvSpPr>
          <p:cNvPr id="286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08AC72C3-B0C7-479B-8624-1905A1E9FFEB}" type="slidenum">
              <a:rPr lang="en-GB"/>
              <a:pPr/>
              <a:t>‹#›</a:t>
            </a:fld>
            <a:endParaRPr lang="en-GB"/>
          </a:p>
        </p:txBody>
      </p:sp>
    </p:spTree>
    <p:extLst>
      <p:ext uri="{BB962C8B-B14F-4D97-AF65-F5344CB8AC3E}">
        <p14:creationId xmlns:p14="http://schemas.microsoft.com/office/powerpoint/2010/main" val="175977824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en.wikipedia.org/wiki/Friction" TargetMode="External"/><Relationship Id="rId7" Type="http://schemas.openxmlformats.org/officeDocument/2006/relationships/hyperlink" Target="http://en.wikipedia.org/wiki/Tidal_acceleration" TargetMode="External"/><Relationship Id="rId2" Type="http://schemas.openxmlformats.org/officeDocument/2006/relationships/slide" Target="../slides/slide7.xml"/><Relationship Id="rId1" Type="http://schemas.openxmlformats.org/officeDocument/2006/relationships/notesMaster" Target="../notesMasters/notesMaster1.xml"/><Relationship Id="rId6" Type="http://schemas.openxmlformats.org/officeDocument/2006/relationships/hyperlink" Target="http://en.wikipedia.org/wiki/Dinosaur" TargetMode="External"/><Relationship Id="rId5" Type="http://schemas.openxmlformats.org/officeDocument/2006/relationships/hyperlink" Target="http://en.wikipedia.org/wiki/Conservation_of_angular_momentum" TargetMode="External"/><Relationship Id="rId4" Type="http://schemas.openxmlformats.org/officeDocument/2006/relationships/hyperlink" Target="http://en.wikipedia.org/wiki/Estuaries"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en.wikipedia.org/wiki/Estuary"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8AC72C3-B0C7-479B-8624-1905A1E9FFEB}" type="slidenum">
              <a:rPr lang="en-GB" smtClean="0"/>
              <a:pPr/>
              <a:t>3</a:t>
            </a:fld>
            <a:endParaRPr lang="en-GB"/>
          </a:p>
        </p:txBody>
      </p:sp>
    </p:spTree>
    <p:extLst>
      <p:ext uri="{BB962C8B-B14F-4D97-AF65-F5344CB8AC3E}">
        <p14:creationId xmlns:p14="http://schemas.microsoft.com/office/powerpoint/2010/main" val="1859040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8AC72C3-B0C7-479B-8624-1905A1E9FFEB}" type="slidenum">
              <a:rPr lang="en-GB" smtClean="0"/>
              <a:pPr/>
              <a:t>6</a:t>
            </a:fld>
            <a:endParaRPr lang="en-GB"/>
          </a:p>
        </p:txBody>
      </p:sp>
    </p:spTree>
    <p:extLst>
      <p:ext uri="{BB962C8B-B14F-4D97-AF65-F5344CB8AC3E}">
        <p14:creationId xmlns:p14="http://schemas.microsoft.com/office/powerpoint/2010/main" val="35989913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GB" sz="1200" kern="1200" dirty="0">
                <a:solidFill>
                  <a:schemeClr val="tx1"/>
                </a:solidFill>
                <a:latin typeface="Calibri" pitchFamily="34" charset="0"/>
                <a:ea typeface="+mn-ea"/>
                <a:cs typeface="+mn-cs"/>
              </a:rPr>
              <a:t>The tidal bulges on Earth are carried ahead of the Earth–Moon axis by a small amount as a result of the Earth's rotation. This is a direct consequence of </a:t>
            </a:r>
            <a:r>
              <a:rPr lang="en-GB" sz="1200" u="sng" kern="1200" dirty="0">
                <a:solidFill>
                  <a:schemeClr val="tx1"/>
                </a:solidFill>
                <a:latin typeface="Calibri" pitchFamily="34" charset="0"/>
                <a:ea typeface="+mn-ea"/>
                <a:cs typeface="+mn-cs"/>
                <a:hlinkClick r:id="rId3" tooltip="Friction"/>
              </a:rPr>
              <a:t>friction</a:t>
            </a:r>
            <a:r>
              <a:rPr lang="en-GB" sz="1200" kern="1200" dirty="0">
                <a:solidFill>
                  <a:schemeClr val="tx1"/>
                </a:solidFill>
                <a:latin typeface="Calibri" pitchFamily="34" charset="0"/>
                <a:ea typeface="+mn-ea"/>
                <a:cs typeface="+mn-cs"/>
              </a:rPr>
              <a:t> and the dissipation of energy as water moves over the ocean bottom and into or out of bays and </a:t>
            </a:r>
            <a:r>
              <a:rPr lang="en-GB" sz="1200" u="sng" kern="1200" dirty="0">
                <a:solidFill>
                  <a:schemeClr val="tx1"/>
                </a:solidFill>
                <a:latin typeface="Calibri" pitchFamily="34" charset="0"/>
                <a:ea typeface="+mn-ea"/>
                <a:cs typeface="+mn-cs"/>
                <a:hlinkClick r:id="rId4" tooltip="Estuaries"/>
              </a:rPr>
              <a:t>estuaries</a:t>
            </a:r>
            <a:r>
              <a:rPr lang="en-GB" sz="1200" kern="1200" dirty="0">
                <a:solidFill>
                  <a:schemeClr val="tx1"/>
                </a:solidFill>
                <a:latin typeface="Calibri" pitchFamily="34" charset="0"/>
                <a:ea typeface="+mn-ea"/>
                <a:cs typeface="+mn-cs"/>
              </a:rPr>
              <a:t>. Each bulge exerts a small amount of gravitational attraction on the Moon, with the bulge closest to the Moon pulling in a direction slightly forward along the Moon's orbit, because the Earth's rotation has carried the bulge forward. The opposing bulge has the opposite effect, but the closer bulge dominates due to its comparative closer distance to the Moon. As a result, some of the Earth's rotational momentum is gradually being transferred to the Moon's orbital momentum, and this causes the Moon to slowly recede from Earth at the rate of approximately 38 millimetres per year. In keeping with the </a:t>
            </a:r>
            <a:r>
              <a:rPr lang="en-GB" sz="1200" u="sng" kern="1200" dirty="0">
                <a:solidFill>
                  <a:schemeClr val="tx1"/>
                </a:solidFill>
                <a:latin typeface="Calibri" pitchFamily="34" charset="0"/>
                <a:ea typeface="+mn-ea"/>
                <a:cs typeface="+mn-cs"/>
                <a:hlinkClick r:id="rId5" tooltip="Conservation of angular momentum"/>
              </a:rPr>
              <a:t>conservation of angular momentum</a:t>
            </a:r>
            <a:r>
              <a:rPr lang="en-GB" sz="1200" kern="1200" dirty="0">
                <a:solidFill>
                  <a:schemeClr val="tx1"/>
                </a:solidFill>
                <a:latin typeface="Calibri" pitchFamily="34" charset="0"/>
                <a:ea typeface="+mn-ea"/>
                <a:cs typeface="+mn-cs"/>
              </a:rPr>
              <a:t>, the Earth's rotation is gradually slowing, and the Earth's day thus lengthens by about 17 microseconds every year. (This would make each Earth day one second longer every 60,000 years or so, and one minute longer every four million years). Looking back, the day was a mere 23 hours in length when the </a:t>
            </a:r>
            <a:r>
              <a:rPr lang="en-GB" sz="1200" u="sng" kern="1200" dirty="0">
                <a:solidFill>
                  <a:schemeClr val="tx1"/>
                </a:solidFill>
                <a:latin typeface="Calibri" pitchFamily="34" charset="0"/>
                <a:ea typeface="+mn-ea"/>
                <a:cs typeface="+mn-cs"/>
                <a:hlinkClick r:id="rId6" tooltip="Dinosaur"/>
              </a:rPr>
              <a:t>dinosaurs</a:t>
            </a:r>
            <a:r>
              <a:rPr lang="en-GB" sz="1200" kern="1200" dirty="0">
                <a:solidFill>
                  <a:schemeClr val="tx1"/>
                </a:solidFill>
                <a:latin typeface="Calibri" pitchFamily="34" charset="0"/>
                <a:ea typeface="+mn-ea"/>
                <a:cs typeface="+mn-cs"/>
              </a:rPr>
              <a:t> roamed the Earth 65 million years ago.) See </a:t>
            </a:r>
            <a:r>
              <a:rPr lang="en-GB" sz="1200" u="sng" kern="1200" dirty="0">
                <a:solidFill>
                  <a:schemeClr val="tx1"/>
                </a:solidFill>
                <a:latin typeface="Calibri" pitchFamily="34" charset="0"/>
                <a:ea typeface="+mn-ea"/>
                <a:cs typeface="+mn-cs"/>
                <a:hlinkClick r:id="rId7" tooltip="Tidal acceleration"/>
              </a:rPr>
              <a:t>tidal acceleration</a:t>
            </a:r>
            <a:r>
              <a:rPr lang="en-GB" sz="1200" kern="1200" dirty="0">
                <a:solidFill>
                  <a:schemeClr val="tx1"/>
                </a:solidFill>
                <a:latin typeface="Calibri" pitchFamily="34" charset="0"/>
                <a:ea typeface="+mn-ea"/>
                <a:cs typeface="+mn-cs"/>
              </a:rPr>
              <a:t> for a more detailed description and references.</a:t>
            </a:r>
            <a:endParaRPr lang="en-GB" sz="1200" kern="1200">
              <a:solidFill>
                <a:schemeClr val="tx1"/>
              </a:solidFill>
              <a:latin typeface="Calibri" pitchFamily="34" charset="0"/>
              <a:ea typeface="+mn-ea"/>
              <a:cs typeface="+mn-cs"/>
            </a:endParaRPr>
          </a:p>
          <a:p>
            <a:endParaRPr lang="en-GB"/>
          </a:p>
        </p:txBody>
      </p:sp>
      <p:sp>
        <p:nvSpPr>
          <p:cNvPr id="4" name="Slide Number Placeholder 3"/>
          <p:cNvSpPr>
            <a:spLocks noGrp="1"/>
          </p:cNvSpPr>
          <p:nvPr>
            <p:ph type="sldNum" sz="quarter" idx="10"/>
          </p:nvPr>
        </p:nvSpPr>
        <p:spPr/>
        <p:txBody>
          <a:bodyPr/>
          <a:lstStyle/>
          <a:p>
            <a:fld id="{08AC72C3-B0C7-479B-8624-1905A1E9FFEB}" type="slidenum">
              <a:rPr lang="en-GB" smtClean="0"/>
              <a:pPr/>
              <a:t>7</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r>
              <a:rPr lang="en-GB" sz="1200" kern="1200" dirty="0">
                <a:solidFill>
                  <a:schemeClr val="tx1"/>
                </a:solidFill>
                <a:latin typeface="Calibri" pitchFamily="34" charset="0"/>
                <a:ea typeface="+mn-ea"/>
                <a:cs typeface="+mn-cs"/>
              </a:rPr>
              <a:t>The Moon is gradually receding from the Earth into a higher orbit, and calculations suggest that this will continue for about fifty billion years. By that time, the Earth and Moon will become caught up in what is called a "spin–orbit resonance" in which the Moon will circle the Earth in about 47 days (currently 29 days), and both Moon and Earth will rotate around their axes in the same time, always facing each other with the same side. Beyond this, it is hard to tell what will happen to the Earth–Moon system, considering that the Sun is expected to become a red giant in approximately five billion years.</a:t>
            </a:r>
          </a:p>
          <a:p>
            <a:endParaRPr lang="en-GB" sz="1200" kern="1200" dirty="0">
              <a:solidFill>
                <a:schemeClr val="tx1"/>
              </a:solidFill>
              <a:latin typeface="Calibri" pitchFamily="34" charset="0"/>
              <a:ea typeface="+mn-ea"/>
              <a:cs typeface="+mn-cs"/>
            </a:endParaRPr>
          </a:p>
          <a:p>
            <a:r>
              <a:rPr lang="en-GB" sz="1200" b="1" kern="1200" dirty="0">
                <a:solidFill>
                  <a:schemeClr val="tx1"/>
                </a:solidFill>
                <a:latin typeface="Calibri" pitchFamily="34" charset="0"/>
                <a:ea typeface="+mn-ea"/>
                <a:cs typeface="+mn-cs"/>
              </a:rPr>
              <a:t>Historical evidence</a:t>
            </a:r>
          </a:p>
          <a:p>
            <a:r>
              <a:rPr lang="en-GB" sz="1200" kern="1200" dirty="0">
                <a:solidFill>
                  <a:schemeClr val="tx1"/>
                </a:solidFill>
                <a:latin typeface="Calibri" pitchFamily="34" charset="0"/>
                <a:ea typeface="+mn-ea"/>
                <a:cs typeface="+mn-cs"/>
              </a:rPr>
              <a:t>This mechanism has been working for 4.5 billion years, since oceans first formed on the Earth. There is geological and </a:t>
            </a:r>
            <a:r>
              <a:rPr lang="en-GB" sz="1200" kern="1200" dirty="0" err="1">
                <a:solidFill>
                  <a:schemeClr val="tx1"/>
                </a:solidFill>
                <a:latin typeface="Calibri" pitchFamily="34" charset="0"/>
                <a:ea typeface="+mn-ea"/>
                <a:cs typeface="+mn-cs"/>
              </a:rPr>
              <a:t>paleontological</a:t>
            </a:r>
            <a:r>
              <a:rPr lang="en-GB" sz="1200" kern="1200" dirty="0">
                <a:solidFill>
                  <a:schemeClr val="tx1"/>
                </a:solidFill>
                <a:latin typeface="Calibri" pitchFamily="34" charset="0"/>
                <a:ea typeface="+mn-ea"/>
                <a:cs typeface="+mn-cs"/>
              </a:rPr>
              <a:t> evidence that the Earth rotated faster and that the Moon was closer to the Earth in the remote past. </a:t>
            </a:r>
            <a:r>
              <a:rPr lang="en-GB" sz="1200" i="1" kern="1200" dirty="0">
                <a:solidFill>
                  <a:schemeClr val="tx1"/>
                </a:solidFill>
                <a:latin typeface="Calibri" pitchFamily="34" charset="0"/>
                <a:ea typeface="+mn-ea"/>
                <a:cs typeface="+mn-cs"/>
              </a:rPr>
              <a:t>Tidal </a:t>
            </a:r>
            <a:r>
              <a:rPr lang="en-GB" sz="1200" i="1" kern="1200" dirty="0" err="1">
                <a:solidFill>
                  <a:schemeClr val="tx1"/>
                </a:solidFill>
                <a:latin typeface="Calibri" pitchFamily="34" charset="0"/>
                <a:ea typeface="+mn-ea"/>
                <a:cs typeface="+mn-cs"/>
              </a:rPr>
              <a:t>rhythmites</a:t>
            </a:r>
            <a:r>
              <a:rPr lang="en-GB" sz="1200" kern="1200" dirty="0">
                <a:solidFill>
                  <a:schemeClr val="tx1"/>
                </a:solidFill>
                <a:latin typeface="Calibri" pitchFamily="34" charset="0"/>
                <a:ea typeface="+mn-ea"/>
                <a:cs typeface="+mn-cs"/>
              </a:rPr>
              <a:t> are alternating layers of sand and silt laid down offshore from </a:t>
            </a:r>
            <a:r>
              <a:rPr lang="en-GB" sz="1200" u="sng" kern="1200" dirty="0">
                <a:solidFill>
                  <a:schemeClr val="tx1"/>
                </a:solidFill>
                <a:latin typeface="Calibri" pitchFamily="34" charset="0"/>
                <a:ea typeface="+mn-ea"/>
                <a:cs typeface="+mn-cs"/>
                <a:hlinkClick r:id="rId3" tooltip="Estuary"/>
              </a:rPr>
              <a:t>estuaries</a:t>
            </a:r>
            <a:r>
              <a:rPr lang="en-GB" sz="1200" kern="1200" dirty="0">
                <a:solidFill>
                  <a:schemeClr val="tx1"/>
                </a:solidFill>
                <a:latin typeface="Calibri" pitchFamily="34" charset="0"/>
                <a:ea typeface="+mn-ea"/>
                <a:cs typeface="+mn-cs"/>
              </a:rPr>
              <a:t> having great tidal flows. Daily, monthly and seasonal cycles can be found in the deposits. This geological record is consistent with these conditions 620 million years ago: the day was 21.9±0.4 hours, and there were 13.1±0.1 </a:t>
            </a:r>
            <a:r>
              <a:rPr lang="en-GB" sz="1200" kern="1200" dirty="0" err="1">
                <a:solidFill>
                  <a:schemeClr val="tx1"/>
                </a:solidFill>
                <a:latin typeface="Calibri" pitchFamily="34" charset="0"/>
                <a:ea typeface="+mn-ea"/>
                <a:cs typeface="+mn-cs"/>
              </a:rPr>
              <a:t>synodic</a:t>
            </a:r>
            <a:r>
              <a:rPr lang="en-GB" sz="1200" kern="1200" dirty="0">
                <a:solidFill>
                  <a:schemeClr val="tx1"/>
                </a:solidFill>
                <a:latin typeface="Calibri" pitchFamily="34" charset="0"/>
                <a:ea typeface="+mn-ea"/>
                <a:cs typeface="+mn-cs"/>
              </a:rPr>
              <a:t> months/year and 400±7 solar days/year. The length of the year has remained virtually unchanged during this period because no evidence exists that the constant of gravitation has changed. The average recession rate of the Moon between then and now has been 2.17±0.31 cm/year, which is about half the present rate.</a:t>
            </a:r>
          </a:p>
          <a:p>
            <a:endParaRPr lang="en-GB" sz="1200" kern="1200" dirty="0">
              <a:solidFill>
                <a:schemeClr val="tx1"/>
              </a:solidFill>
              <a:latin typeface="Calibri" pitchFamily="34" charset="0"/>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4"/>
          <p:cNvGrpSpPr>
            <a:grpSpLocks noChangeAspect="1"/>
          </p:cNvGrpSpPr>
          <p:nvPr/>
        </p:nvGrpSpPr>
        <p:grpSpPr bwMode="auto">
          <a:xfrm>
            <a:off x="0" y="609600"/>
            <a:ext cx="8637588" cy="1019175"/>
            <a:chOff x="1141" y="1158"/>
            <a:chExt cx="9619" cy="1134"/>
          </a:xfrm>
        </p:grpSpPr>
        <p:grpSp>
          <p:nvGrpSpPr>
            <p:cNvPr id="5" name="Group 5"/>
            <p:cNvGrpSpPr>
              <a:grpSpLocks noChangeAspect="1"/>
            </p:cNvGrpSpPr>
            <p:nvPr/>
          </p:nvGrpSpPr>
          <p:grpSpPr bwMode="auto">
            <a:xfrm>
              <a:off x="9627" y="1158"/>
              <a:ext cx="1133" cy="1134"/>
              <a:chOff x="9627" y="1158"/>
              <a:chExt cx="1133" cy="1134"/>
            </a:xfrm>
          </p:grpSpPr>
          <p:sp>
            <p:nvSpPr>
              <p:cNvPr id="7" name="Oval 6"/>
              <p:cNvSpPr>
                <a:spLocks noChangeAspect="1" noChangeArrowheads="1"/>
              </p:cNvSpPr>
              <p:nvPr/>
            </p:nvSpPr>
            <p:spPr bwMode="auto">
              <a:xfrm>
                <a:off x="10003" y="1534"/>
                <a:ext cx="378" cy="378"/>
              </a:xfrm>
              <a:prstGeom prst="ellipse">
                <a:avLst/>
              </a:prstGeom>
              <a:solidFill>
                <a:srgbClr val="FF0000"/>
              </a:solidFill>
              <a:ln w="9525">
                <a:solidFill>
                  <a:srgbClr val="FF0000"/>
                </a:solidFill>
                <a:round/>
                <a:headEnd/>
                <a:tailEnd/>
              </a:ln>
            </p:spPr>
            <p:txBody>
              <a:bodyPr/>
              <a:lstStyle/>
              <a:p>
                <a:pPr>
                  <a:defRPr/>
                </a:pPr>
                <a:endParaRPr lang="en-GB"/>
              </a:p>
            </p:txBody>
          </p:sp>
          <p:sp>
            <p:nvSpPr>
              <p:cNvPr id="8" name="Freeform 7"/>
              <p:cNvSpPr>
                <a:spLocks noChangeAspect="1"/>
              </p:cNvSpPr>
              <p:nvPr/>
            </p:nvSpPr>
            <p:spPr bwMode="auto">
              <a:xfrm>
                <a:off x="10161" y="1158"/>
                <a:ext cx="51" cy="415"/>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9" name="Freeform 8"/>
              <p:cNvSpPr>
                <a:spLocks noChangeAspect="1"/>
              </p:cNvSpPr>
              <p:nvPr/>
            </p:nvSpPr>
            <p:spPr bwMode="auto">
              <a:xfrm rot="1800000">
                <a:off x="10355" y="1211"/>
                <a:ext cx="51" cy="415"/>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 name="Freeform 9"/>
              <p:cNvSpPr>
                <a:spLocks noChangeAspect="1"/>
              </p:cNvSpPr>
              <p:nvPr/>
            </p:nvSpPr>
            <p:spPr bwMode="auto">
              <a:xfrm rot="3600000">
                <a:off x="10490" y="1348"/>
                <a:ext cx="51" cy="414"/>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1" name="Freeform 10"/>
              <p:cNvSpPr>
                <a:spLocks noChangeAspect="1"/>
              </p:cNvSpPr>
              <p:nvPr/>
            </p:nvSpPr>
            <p:spPr bwMode="auto">
              <a:xfrm rot="19800000">
                <a:off x="9977" y="1213"/>
                <a:ext cx="51" cy="415"/>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2" name="Freeform 11"/>
              <p:cNvSpPr>
                <a:spLocks noChangeAspect="1"/>
              </p:cNvSpPr>
              <p:nvPr/>
            </p:nvSpPr>
            <p:spPr bwMode="auto">
              <a:xfrm rot="18000000">
                <a:off x="9852" y="1344"/>
                <a:ext cx="53" cy="415"/>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3" name="Freeform 12"/>
              <p:cNvSpPr>
                <a:spLocks noChangeAspect="1"/>
              </p:cNvSpPr>
              <p:nvPr/>
            </p:nvSpPr>
            <p:spPr bwMode="auto">
              <a:xfrm rot="16200000">
                <a:off x="9809" y="1518"/>
                <a:ext cx="51" cy="415"/>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4" name="Freeform 13"/>
              <p:cNvSpPr>
                <a:spLocks noChangeAspect="1"/>
              </p:cNvSpPr>
              <p:nvPr/>
            </p:nvSpPr>
            <p:spPr bwMode="auto">
              <a:xfrm rot="14400000">
                <a:off x="9865" y="1715"/>
                <a:ext cx="51" cy="414"/>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5" name="Freeform 14"/>
              <p:cNvSpPr>
                <a:spLocks noChangeAspect="1"/>
              </p:cNvSpPr>
              <p:nvPr/>
            </p:nvSpPr>
            <p:spPr bwMode="auto">
              <a:xfrm rot="12600000">
                <a:off x="9996" y="1835"/>
                <a:ext cx="51" cy="413"/>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6" name="Freeform 15"/>
              <p:cNvSpPr>
                <a:spLocks noChangeAspect="1"/>
              </p:cNvSpPr>
              <p:nvPr/>
            </p:nvSpPr>
            <p:spPr bwMode="auto">
              <a:xfrm rot="10800000">
                <a:off x="10168" y="1877"/>
                <a:ext cx="51" cy="415"/>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7" name="Freeform 16"/>
              <p:cNvSpPr>
                <a:spLocks noChangeAspect="1"/>
              </p:cNvSpPr>
              <p:nvPr/>
            </p:nvSpPr>
            <p:spPr bwMode="auto">
              <a:xfrm rot="9000000">
                <a:off x="10336" y="1836"/>
                <a:ext cx="51" cy="415"/>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8" name="Freeform 17"/>
              <p:cNvSpPr>
                <a:spLocks noChangeAspect="1"/>
              </p:cNvSpPr>
              <p:nvPr/>
            </p:nvSpPr>
            <p:spPr bwMode="auto">
              <a:xfrm rot="7200000">
                <a:off x="10482" y="1692"/>
                <a:ext cx="53" cy="415"/>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9" name="Freeform 18"/>
              <p:cNvSpPr>
                <a:spLocks noChangeAspect="1"/>
              </p:cNvSpPr>
              <p:nvPr/>
            </p:nvSpPr>
            <p:spPr bwMode="auto">
              <a:xfrm rot="5400000">
                <a:off x="10527" y="1516"/>
                <a:ext cx="51" cy="415"/>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20" name="Freeform 19"/>
              <p:cNvSpPr>
                <a:spLocks noChangeAspect="1"/>
              </p:cNvSpPr>
              <p:nvPr/>
            </p:nvSpPr>
            <p:spPr bwMode="auto">
              <a:xfrm rot="900000">
                <a:off x="10246" y="1342"/>
                <a:ext cx="42" cy="246"/>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21" name="Freeform 20"/>
              <p:cNvSpPr>
                <a:spLocks noChangeAspect="1"/>
              </p:cNvSpPr>
              <p:nvPr/>
            </p:nvSpPr>
            <p:spPr bwMode="auto">
              <a:xfrm rot="2700000">
                <a:off x="10369" y="1426"/>
                <a:ext cx="44" cy="246"/>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22" name="Freeform 21"/>
              <p:cNvSpPr>
                <a:spLocks noChangeAspect="1"/>
              </p:cNvSpPr>
              <p:nvPr/>
            </p:nvSpPr>
            <p:spPr bwMode="auto">
              <a:xfrm rot="4500000">
                <a:off x="10435" y="1536"/>
                <a:ext cx="42" cy="248"/>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23" name="Freeform 22"/>
              <p:cNvSpPr>
                <a:spLocks noChangeAspect="1"/>
              </p:cNvSpPr>
              <p:nvPr/>
            </p:nvSpPr>
            <p:spPr bwMode="auto">
              <a:xfrm rot="6300000">
                <a:off x="10417" y="1665"/>
                <a:ext cx="42" cy="248"/>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24" name="Freeform 23"/>
              <p:cNvSpPr>
                <a:spLocks noChangeAspect="1"/>
              </p:cNvSpPr>
              <p:nvPr/>
            </p:nvSpPr>
            <p:spPr bwMode="auto">
              <a:xfrm rot="8100000">
                <a:off x="10339" y="1780"/>
                <a:ext cx="42" cy="246"/>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25" name="Freeform 24"/>
              <p:cNvSpPr>
                <a:spLocks noChangeAspect="1"/>
              </p:cNvSpPr>
              <p:nvPr/>
            </p:nvSpPr>
            <p:spPr bwMode="auto">
              <a:xfrm rot="9900000">
                <a:off x="10230" y="1838"/>
                <a:ext cx="42" cy="246"/>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26" name="Freeform 25"/>
              <p:cNvSpPr>
                <a:spLocks noChangeAspect="1"/>
              </p:cNvSpPr>
              <p:nvPr/>
            </p:nvSpPr>
            <p:spPr bwMode="auto">
              <a:xfrm rot="11700000">
                <a:off x="10115" y="1840"/>
                <a:ext cx="42" cy="246"/>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27" name="Freeform 26"/>
              <p:cNvSpPr>
                <a:spLocks noChangeAspect="1"/>
              </p:cNvSpPr>
              <p:nvPr/>
            </p:nvSpPr>
            <p:spPr bwMode="auto">
              <a:xfrm rot="13500000">
                <a:off x="10010" y="1791"/>
                <a:ext cx="41" cy="248"/>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28" name="Freeform 27"/>
              <p:cNvSpPr>
                <a:spLocks noChangeAspect="1"/>
              </p:cNvSpPr>
              <p:nvPr/>
            </p:nvSpPr>
            <p:spPr bwMode="auto">
              <a:xfrm rot="15300000">
                <a:off x="9925" y="1675"/>
                <a:ext cx="42" cy="246"/>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29" name="Freeform 28"/>
              <p:cNvSpPr>
                <a:spLocks noChangeAspect="1"/>
              </p:cNvSpPr>
              <p:nvPr/>
            </p:nvSpPr>
            <p:spPr bwMode="auto">
              <a:xfrm rot="17100000">
                <a:off x="9918" y="1533"/>
                <a:ext cx="41" cy="248"/>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30" name="Freeform 29"/>
              <p:cNvSpPr>
                <a:spLocks noChangeAspect="1"/>
              </p:cNvSpPr>
              <p:nvPr/>
            </p:nvSpPr>
            <p:spPr bwMode="auto">
              <a:xfrm rot="18900000">
                <a:off x="9972" y="1414"/>
                <a:ext cx="42" cy="247"/>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31" name="Freeform 30"/>
              <p:cNvSpPr>
                <a:spLocks noChangeAspect="1"/>
              </p:cNvSpPr>
              <p:nvPr/>
            </p:nvSpPr>
            <p:spPr bwMode="auto">
              <a:xfrm rot="20700000">
                <a:off x="10090" y="1336"/>
                <a:ext cx="41" cy="247"/>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grpSp>
        <p:sp>
          <p:nvSpPr>
            <p:cNvPr id="6" name="Rectangle 31"/>
            <p:cNvSpPr>
              <a:spLocks noChangeAspect="1" noChangeArrowheads="1"/>
            </p:cNvSpPr>
            <p:nvPr/>
          </p:nvSpPr>
          <p:spPr bwMode="auto">
            <a:xfrm>
              <a:off x="1141" y="1700"/>
              <a:ext cx="8505" cy="51"/>
            </a:xfrm>
            <a:prstGeom prst="rect">
              <a:avLst/>
            </a:prstGeom>
            <a:solidFill>
              <a:srgbClr val="FF0000"/>
            </a:solidFill>
            <a:ln w="9525">
              <a:solidFill>
                <a:srgbClr val="FF0000"/>
              </a:solidFill>
              <a:miter lim="800000"/>
              <a:headEnd/>
              <a:tailEnd/>
            </a:ln>
          </p:spPr>
          <p:txBody>
            <a:bodyPr/>
            <a:lstStyle/>
            <a:p>
              <a:pPr>
                <a:defRPr/>
              </a:pPr>
              <a:endParaRPr lang="en-GB"/>
            </a:p>
          </p:txBody>
        </p:sp>
      </p:grpSp>
      <p:sp>
        <p:nvSpPr>
          <p:cNvPr id="3074" name="Rectangle 2"/>
          <p:cNvSpPr>
            <a:spLocks noGrp="1" noChangeArrowheads="1"/>
          </p:cNvSpPr>
          <p:nvPr>
            <p:ph type="ctrTitle"/>
          </p:nvPr>
        </p:nvSpPr>
        <p:spPr>
          <a:xfrm>
            <a:off x="685800" y="2286000"/>
            <a:ext cx="7772400" cy="1143000"/>
          </a:xfrm>
        </p:spPr>
        <p:txBody>
          <a:bodyPr/>
          <a:lstStyle>
            <a:lvl1pPr>
              <a:defRPr/>
            </a:lvl1pPr>
          </a:lstStyle>
          <a:p>
            <a:r>
              <a:rPr lang="en-GB"/>
              <a:t>Bradfield College Physics Department</a:t>
            </a:r>
            <a:endParaRPr lang="en-US"/>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GB"/>
              <a:t>Welcome to Year 12</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28600"/>
            <a:ext cx="2286000" cy="64008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0" y="228600"/>
            <a:ext cx="6705600" cy="6400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228600" y="1524000"/>
            <a:ext cx="43815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762500" y="1524000"/>
            <a:ext cx="43815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228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Bradfield College Physics Department</a:t>
            </a:r>
            <a:endParaRPr lang="en-US"/>
          </a:p>
        </p:txBody>
      </p:sp>
      <p:sp>
        <p:nvSpPr>
          <p:cNvPr id="1027" name="Rectangle 3"/>
          <p:cNvSpPr>
            <a:spLocks noGrp="1" noChangeArrowheads="1"/>
          </p:cNvSpPr>
          <p:nvPr>
            <p:ph type="body" idx="1"/>
          </p:nvPr>
        </p:nvSpPr>
        <p:spPr bwMode="auto">
          <a:xfrm>
            <a:off x="228600" y="1524000"/>
            <a:ext cx="89154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28" name="Group 7"/>
          <p:cNvGrpSpPr>
            <a:grpSpLocks noChangeAspect="1"/>
          </p:cNvGrpSpPr>
          <p:nvPr/>
        </p:nvGrpSpPr>
        <p:grpSpPr bwMode="auto">
          <a:xfrm>
            <a:off x="0" y="609600"/>
            <a:ext cx="8637588" cy="1019175"/>
            <a:chOff x="1141" y="1158"/>
            <a:chExt cx="9619" cy="1134"/>
          </a:xfrm>
        </p:grpSpPr>
        <p:grpSp>
          <p:nvGrpSpPr>
            <p:cNvPr id="1029" name="Group 8"/>
            <p:cNvGrpSpPr>
              <a:grpSpLocks noChangeAspect="1"/>
            </p:cNvGrpSpPr>
            <p:nvPr/>
          </p:nvGrpSpPr>
          <p:grpSpPr bwMode="auto">
            <a:xfrm>
              <a:off x="9626" y="1158"/>
              <a:ext cx="1134" cy="1134"/>
              <a:chOff x="9626" y="1158"/>
              <a:chExt cx="1134" cy="1134"/>
            </a:xfrm>
          </p:grpSpPr>
          <p:sp>
            <p:nvSpPr>
              <p:cNvPr id="1033" name="Oval 9"/>
              <p:cNvSpPr>
                <a:spLocks noChangeAspect="1" noChangeArrowheads="1"/>
              </p:cNvSpPr>
              <p:nvPr/>
            </p:nvSpPr>
            <p:spPr bwMode="auto">
              <a:xfrm>
                <a:off x="10003" y="1534"/>
                <a:ext cx="378" cy="378"/>
              </a:xfrm>
              <a:prstGeom prst="ellipse">
                <a:avLst/>
              </a:prstGeom>
              <a:solidFill>
                <a:srgbClr val="FF0000"/>
              </a:solidFill>
              <a:ln w="9525">
                <a:solidFill>
                  <a:srgbClr val="FF0000"/>
                </a:solidFill>
                <a:round/>
                <a:headEnd/>
                <a:tailEnd/>
              </a:ln>
            </p:spPr>
            <p:txBody>
              <a:bodyPr/>
              <a:lstStyle/>
              <a:p>
                <a:pPr>
                  <a:defRPr/>
                </a:pPr>
                <a:endParaRPr lang="en-GB"/>
              </a:p>
            </p:txBody>
          </p:sp>
          <p:sp>
            <p:nvSpPr>
              <p:cNvPr id="1034" name="Freeform 10"/>
              <p:cNvSpPr>
                <a:spLocks noChangeAspect="1"/>
              </p:cNvSpPr>
              <p:nvPr/>
            </p:nvSpPr>
            <p:spPr bwMode="auto">
              <a:xfrm>
                <a:off x="10161" y="1158"/>
                <a:ext cx="51" cy="415"/>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35" name="Freeform 11"/>
              <p:cNvSpPr>
                <a:spLocks noChangeAspect="1"/>
              </p:cNvSpPr>
              <p:nvPr/>
            </p:nvSpPr>
            <p:spPr bwMode="auto">
              <a:xfrm rot="1800000">
                <a:off x="10355" y="1211"/>
                <a:ext cx="51" cy="415"/>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36" name="Freeform 12"/>
              <p:cNvSpPr>
                <a:spLocks noChangeAspect="1"/>
              </p:cNvSpPr>
              <p:nvPr/>
            </p:nvSpPr>
            <p:spPr bwMode="auto">
              <a:xfrm rot="3600000">
                <a:off x="10490" y="1348"/>
                <a:ext cx="51" cy="414"/>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37" name="Freeform 13"/>
              <p:cNvSpPr>
                <a:spLocks noChangeAspect="1"/>
              </p:cNvSpPr>
              <p:nvPr/>
            </p:nvSpPr>
            <p:spPr bwMode="auto">
              <a:xfrm rot="19800000">
                <a:off x="9977" y="1213"/>
                <a:ext cx="51" cy="415"/>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38" name="Freeform 14"/>
              <p:cNvSpPr>
                <a:spLocks noChangeAspect="1"/>
              </p:cNvSpPr>
              <p:nvPr/>
            </p:nvSpPr>
            <p:spPr bwMode="auto">
              <a:xfrm rot="18000000">
                <a:off x="9852" y="1344"/>
                <a:ext cx="53" cy="415"/>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39" name="Freeform 15"/>
              <p:cNvSpPr>
                <a:spLocks noChangeAspect="1"/>
              </p:cNvSpPr>
              <p:nvPr/>
            </p:nvSpPr>
            <p:spPr bwMode="auto">
              <a:xfrm rot="16200000">
                <a:off x="9810" y="1519"/>
                <a:ext cx="51" cy="414"/>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40" name="Freeform 16"/>
              <p:cNvSpPr>
                <a:spLocks noChangeAspect="1"/>
              </p:cNvSpPr>
              <p:nvPr/>
            </p:nvSpPr>
            <p:spPr bwMode="auto">
              <a:xfrm rot="14400000">
                <a:off x="9865" y="1714"/>
                <a:ext cx="51" cy="415"/>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41" name="Freeform 17"/>
              <p:cNvSpPr>
                <a:spLocks noChangeAspect="1"/>
              </p:cNvSpPr>
              <p:nvPr/>
            </p:nvSpPr>
            <p:spPr bwMode="auto">
              <a:xfrm rot="12600000">
                <a:off x="9996" y="1835"/>
                <a:ext cx="51" cy="413"/>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42" name="Freeform 18"/>
              <p:cNvSpPr>
                <a:spLocks noChangeAspect="1"/>
              </p:cNvSpPr>
              <p:nvPr/>
            </p:nvSpPr>
            <p:spPr bwMode="auto">
              <a:xfrm rot="10800000">
                <a:off x="10168" y="1877"/>
                <a:ext cx="51" cy="415"/>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43" name="Freeform 19"/>
              <p:cNvSpPr>
                <a:spLocks noChangeAspect="1"/>
              </p:cNvSpPr>
              <p:nvPr/>
            </p:nvSpPr>
            <p:spPr bwMode="auto">
              <a:xfrm rot="9000000">
                <a:off x="10336" y="1836"/>
                <a:ext cx="51" cy="415"/>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44" name="Freeform 20"/>
              <p:cNvSpPr>
                <a:spLocks noChangeAspect="1"/>
              </p:cNvSpPr>
              <p:nvPr/>
            </p:nvSpPr>
            <p:spPr bwMode="auto">
              <a:xfrm rot="7200000">
                <a:off x="10482" y="1693"/>
                <a:ext cx="53" cy="414"/>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45" name="Freeform 21"/>
              <p:cNvSpPr>
                <a:spLocks noChangeAspect="1"/>
              </p:cNvSpPr>
              <p:nvPr/>
            </p:nvSpPr>
            <p:spPr bwMode="auto">
              <a:xfrm rot="5400000">
                <a:off x="10527" y="1516"/>
                <a:ext cx="51" cy="415"/>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46" name="Freeform 22"/>
              <p:cNvSpPr>
                <a:spLocks noChangeAspect="1"/>
              </p:cNvSpPr>
              <p:nvPr/>
            </p:nvSpPr>
            <p:spPr bwMode="auto">
              <a:xfrm rot="900000">
                <a:off x="10246" y="1342"/>
                <a:ext cx="42" cy="246"/>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47" name="Freeform 23"/>
              <p:cNvSpPr>
                <a:spLocks noChangeAspect="1"/>
              </p:cNvSpPr>
              <p:nvPr/>
            </p:nvSpPr>
            <p:spPr bwMode="auto">
              <a:xfrm rot="2700000">
                <a:off x="10369" y="1426"/>
                <a:ext cx="44" cy="246"/>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48" name="Freeform 24"/>
              <p:cNvSpPr>
                <a:spLocks noChangeAspect="1"/>
              </p:cNvSpPr>
              <p:nvPr/>
            </p:nvSpPr>
            <p:spPr bwMode="auto">
              <a:xfrm rot="4500000">
                <a:off x="10435" y="1536"/>
                <a:ext cx="42" cy="248"/>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49" name="Freeform 25"/>
              <p:cNvSpPr>
                <a:spLocks noChangeAspect="1"/>
              </p:cNvSpPr>
              <p:nvPr/>
            </p:nvSpPr>
            <p:spPr bwMode="auto">
              <a:xfrm rot="6300000">
                <a:off x="10417" y="1665"/>
                <a:ext cx="42" cy="248"/>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50" name="Freeform 26"/>
              <p:cNvSpPr>
                <a:spLocks noChangeAspect="1"/>
              </p:cNvSpPr>
              <p:nvPr/>
            </p:nvSpPr>
            <p:spPr bwMode="auto">
              <a:xfrm rot="8100000">
                <a:off x="10339" y="1780"/>
                <a:ext cx="42" cy="246"/>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51" name="Freeform 27"/>
              <p:cNvSpPr>
                <a:spLocks noChangeAspect="1"/>
              </p:cNvSpPr>
              <p:nvPr/>
            </p:nvSpPr>
            <p:spPr bwMode="auto">
              <a:xfrm rot="9900000">
                <a:off x="10230" y="1838"/>
                <a:ext cx="42" cy="246"/>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52" name="Freeform 28"/>
              <p:cNvSpPr>
                <a:spLocks noChangeAspect="1"/>
              </p:cNvSpPr>
              <p:nvPr/>
            </p:nvSpPr>
            <p:spPr bwMode="auto">
              <a:xfrm rot="11700000">
                <a:off x="10115" y="1840"/>
                <a:ext cx="42" cy="246"/>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53" name="Freeform 29"/>
              <p:cNvSpPr>
                <a:spLocks noChangeAspect="1"/>
              </p:cNvSpPr>
              <p:nvPr/>
            </p:nvSpPr>
            <p:spPr bwMode="auto">
              <a:xfrm rot="13500000">
                <a:off x="10010" y="1792"/>
                <a:ext cx="41" cy="246"/>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54" name="Freeform 30"/>
              <p:cNvSpPr>
                <a:spLocks noChangeAspect="1"/>
              </p:cNvSpPr>
              <p:nvPr/>
            </p:nvSpPr>
            <p:spPr bwMode="auto">
              <a:xfrm rot="15300000">
                <a:off x="9925" y="1675"/>
                <a:ext cx="42" cy="246"/>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55" name="Freeform 31"/>
              <p:cNvSpPr>
                <a:spLocks noChangeAspect="1"/>
              </p:cNvSpPr>
              <p:nvPr/>
            </p:nvSpPr>
            <p:spPr bwMode="auto">
              <a:xfrm rot="17100000">
                <a:off x="9919" y="1534"/>
                <a:ext cx="41" cy="246"/>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56" name="Freeform 32"/>
              <p:cNvSpPr>
                <a:spLocks noChangeAspect="1"/>
              </p:cNvSpPr>
              <p:nvPr/>
            </p:nvSpPr>
            <p:spPr bwMode="auto">
              <a:xfrm rot="18900000">
                <a:off x="9973" y="1414"/>
                <a:ext cx="41" cy="247"/>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57" name="Freeform 33"/>
              <p:cNvSpPr>
                <a:spLocks noChangeAspect="1"/>
              </p:cNvSpPr>
              <p:nvPr/>
            </p:nvSpPr>
            <p:spPr bwMode="auto">
              <a:xfrm rot="20700000">
                <a:off x="10090" y="1336"/>
                <a:ext cx="41" cy="247"/>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grpSp>
        <p:sp>
          <p:nvSpPr>
            <p:cNvPr id="1058" name="Rectangle 34"/>
            <p:cNvSpPr>
              <a:spLocks noChangeAspect="1" noChangeArrowheads="1"/>
            </p:cNvSpPr>
            <p:nvPr/>
          </p:nvSpPr>
          <p:spPr bwMode="auto">
            <a:xfrm>
              <a:off x="1141" y="1700"/>
              <a:ext cx="8505" cy="51"/>
            </a:xfrm>
            <a:prstGeom prst="rect">
              <a:avLst/>
            </a:prstGeom>
            <a:solidFill>
              <a:srgbClr val="FF0000"/>
            </a:solidFill>
            <a:ln w="9525">
              <a:solidFill>
                <a:srgbClr val="FF0000"/>
              </a:solidFill>
              <a:miter lim="800000"/>
              <a:headEnd/>
              <a:tailEnd/>
            </a:ln>
          </p:spPr>
          <p:txBody>
            <a:bodyPr/>
            <a:lstStyle/>
            <a:p>
              <a:pPr>
                <a:defRPr/>
              </a:pPr>
              <a:endParaRPr lang="en-GB"/>
            </a:p>
          </p:txBody>
        </p:sp>
      </p:grpSp>
    </p:spTree>
  </p:cSld>
  <p:clrMap bg1="dk2" tx1="lt1" bg2="dk1" tx2="lt2" accent1="accent1" accent2="accent2" accent3="accent3" accent4="accent4" accent5="accent5" accent6="accent6" hlink="hlink" folHlink="folHlink"/>
  <p:sldLayoutIdLst>
    <p:sldLayoutId id="2147483683" r:id="rId1"/>
    <p:sldLayoutId id="2147483682" r:id="rId2"/>
    <p:sldLayoutId id="2147483681" r:id="rId3"/>
    <p:sldLayoutId id="2147483680" r:id="rId4"/>
    <p:sldLayoutId id="2147483679" r:id="rId5"/>
    <p:sldLayoutId id="2147483678" r:id="rId6"/>
    <p:sldLayoutId id="2147483677" r:id="rId7"/>
    <p:sldLayoutId id="2147483676" r:id="rId8"/>
    <p:sldLayoutId id="2147483675" r:id="rId9"/>
    <p:sldLayoutId id="2147483674" r:id="rId10"/>
    <p:sldLayoutId id="2147483673" r:id="rId11"/>
  </p:sldLayoutIdLst>
  <p:txStyles>
    <p:titleStyle>
      <a:lvl1pPr algn="l" rtl="0" eaLnBrk="0" fontAlgn="base" hangingPunct="0">
        <a:spcBef>
          <a:spcPct val="0"/>
        </a:spcBef>
        <a:spcAft>
          <a:spcPct val="0"/>
        </a:spcAft>
        <a:defRPr sz="3600" b="1">
          <a:solidFill>
            <a:schemeClr val="accent2"/>
          </a:solidFill>
          <a:latin typeface="+mj-lt"/>
          <a:ea typeface="+mj-ea"/>
          <a:cs typeface="+mj-cs"/>
        </a:defRPr>
      </a:lvl1pPr>
      <a:lvl2pPr algn="l" rtl="0" eaLnBrk="0" fontAlgn="base" hangingPunct="0">
        <a:spcBef>
          <a:spcPct val="0"/>
        </a:spcBef>
        <a:spcAft>
          <a:spcPct val="0"/>
        </a:spcAft>
        <a:defRPr sz="3600" b="1">
          <a:solidFill>
            <a:schemeClr val="accent2"/>
          </a:solidFill>
          <a:latin typeface="Garamond" pitchFamily="18" charset="0"/>
        </a:defRPr>
      </a:lvl2pPr>
      <a:lvl3pPr algn="l" rtl="0" eaLnBrk="0" fontAlgn="base" hangingPunct="0">
        <a:spcBef>
          <a:spcPct val="0"/>
        </a:spcBef>
        <a:spcAft>
          <a:spcPct val="0"/>
        </a:spcAft>
        <a:defRPr sz="3600" b="1">
          <a:solidFill>
            <a:schemeClr val="accent2"/>
          </a:solidFill>
          <a:latin typeface="Garamond" pitchFamily="18" charset="0"/>
        </a:defRPr>
      </a:lvl3pPr>
      <a:lvl4pPr algn="l" rtl="0" eaLnBrk="0" fontAlgn="base" hangingPunct="0">
        <a:spcBef>
          <a:spcPct val="0"/>
        </a:spcBef>
        <a:spcAft>
          <a:spcPct val="0"/>
        </a:spcAft>
        <a:defRPr sz="3600" b="1">
          <a:solidFill>
            <a:schemeClr val="accent2"/>
          </a:solidFill>
          <a:latin typeface="Garamond" pitchFamily="18" charset="0"/>
        </a:defRPr>
      </a:lvl4pPr>
      <a:lvl5pPr algn="l" rtl="0" eaLnBrk="0" fontAlgn="base" hangingPunct="0">
        <a:spcBef>
          <a:spcPct val="0"/>
        </a:spcBef>
        <a:spcAft>
          <a:spcPct val="0"/>
        </a:spcAft>
        <a:defRPr sz="3600" b="1">
          <a:solidFill>
            <a:schemeClr val="accent2"/>
          </a:solidFill>
          <a:latin typeface="Garamond" pitchFamily="18" charset="0"/>
        </a:defRPr>
      </a:lvl5pPr>
      <a:lvl6pPr marL="457200" algn="l" rtl="0" eaLnBrk="0" fontAlgn="base" hangingPunct="0">
        <a:spcBef>
          <a:spcPct val="0"/>
        </a:spcBef>
        <a:spcAft>
          <a:spcPct val="0"/>
        </a:spcAft>
        <a:defRPr sz="3600" b="1">
          <a:solidFill>
            <a:schemeClr val="accent2"/>
          </a:solidFill>
          <a:latin typeface="Garamond" pitchFamily="18" charset="0"/>
        </a:defRPr>
      </a:lvl6pPr>
      <a:lvl7pPr marL="914400" algn="l" rtl="0" eaLnBrk="0" fontAlgn="base" hangingPunct="0">
        <a:spcBef>
          <a:spcPct val="0"/>
        </a:spcBef>
        <a:spcAft>
          <a:spcPct val="0"/>
        </a:spcAft>
        <a:defRPr sz="3600" b="1">
          <a:solidFill>
            <a:schemeClr val="accent2"/>
          </a:solidFill>
          <a:latin typeface="Garamond" pitchFamily="18" charset="0"/>
        </a:defRPr>
      </a:lvl7pPr>
      <a:lvl8pPr marL="1371600" algn="l" rtl="0" eaLnBrk="0" fontAlgn="base" hangingPunct="0">
        <a:spcBef>
          <a:spcPct val="0"/>
        </a:spcBef>
        <a:spcAft>
          <a:spcPct val="0"/>
        </a:spcAft>
        <a:defRPr sz="3600" b="1">
          <a:solidFill>
            <a:schemeClr val="accent2"/>
          </a:solidFill>
          <a:latin typeface="Garamond" pitchFamily="18" charset="0"/>
        </a:defRPr>
      </a:lvl8pPr>
      <a:lvl9pPr marL="1828800" algn="l" rtl="0" eaLnBrk="0" fontAlgn="base" hangingPunct="0">
        <a:spcBef>
          <a:spcPct val="0"/>
        </a:spcBef>
        <a:spcAft>
          <a:spcPct val="0"/>
        </a:spcAft>
        <a:defRPr sz="3600" b="1">
          <a:solidFill>
            <a:schemeClr val="accent2"/>
          </a:solidFill>
          <a:latin typeface="Garamond" pitchFamily="18" charset="0"/>
        </a:defRPr>
      </a:lvl9pPr>
    </p:titleStyle>
    <p:bodyStyle>
      <a:lvl1pPr marL="342900" indent="-342900" algn="l" rtl="0" eaLnBrk="0" fontAlgn="base" hangingPunct="0">
        <a:spcBef>
          <a:spcPct val="20000"/>
        </a:spcBef>
        <a:spcAft>
          <a:spcPct val="0"/>
        </a:spcAft>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0" y="228600"/>
            <a:ext cx="7772400" cy="1143000"/>
          </a:xfrm>
        </p:spPr>
        <p:txBody>
          <a:bodyPr/>
          <a:lstStyle/>
          <a:p>
            <a:endParaRPr lang="en-US" dirty="0"/>
          </a:p>
        </p:txBody>
      </p:sp>
      <p:sp>
        <p:nvSpPr>
          <p:cNvPr id="3075" name="Rectangle 3"/>
          <p:cNvSpPr>
            <a:spLocks noGrp="1" noChangeArrowheads="1"/>
          </p:cNvSpPr>
          <p:nvPr>
            <p:ph type="subTitle" idx="1"/>
          </p:nvPr>
        </p:nvSpPr>
        <p:spPr>
          <a:xfrm>
            <a:off x="0" y="2209800"/>
            <a:ext cx="9144000" cy="4648200"/>
          </a:xfrm>
        </p:spPr>
        <p:txBody>
          <a:bodyPr/>
          <a:lstStyle/>
          <a:p>
            <a:pPr algn="l" eaLnBrk="1" hangingPunct="1"/>
            <a:r>
              <a:rPr lang="en-GB" sz="6600" i="1" dirty="0"/>
              <a:t>The Earth, </a:t>
            </a:r>
          </a:p>
          <a:p>
            <a:pPr eaLnBrk="1" hangingPunct="1"/>
            <a:r>
              <a:rPr lang="en-GB" sz="6600" i="1" dirty="0"/>
              <a:t>the Moon </a:t>
            </a:r>
          </a:p>
          <a:p>
            <a:pPr algn="r" eaLnBrk="1" hangingPunct="1"/>
            <a:r>
              <a:rPr lang="en-GB" sz="6600" i="1" dirty="0"/>
              <a:t>and Tides</a:t>
            </a:r>
            <a:endParaRPr lang="en-US" sz="6600"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GB"/>
              <a:t>What causes the Tides?</a:t>
            </a:r>
            <a:endParaRPr lang="en-US"/>
          </a:p>
        </p:txBody>
      </p:sp>
      <p:sp>
        <p:nvSpPr>
          <p:cNvPr id="4099" name="Rectangle 3"/>
          <p:cNvSpPr>
            <a:spLocks noGrp="1" noChangeArrowheads="1"/>
          </p:cNvSpPr>
          <p:nvPr>
            <p:ph type="body" idx="1"/>
          </p:nvPr>
        </p:nvSpPr>
        <p:spPr>
          <a:xfrm>
            <a:off x="228600" y="1524000"/>
            <a:ext cx="5141422" cy="5105400"/>
          </a:xfrm>
        </p:spPr>
        <p:txBody>
          <a:bodyPr/>
          <a:lstStyle/>
          <a:p>
            <a:pPr eaLnBrk="1" hangingPunct="1"/>
            <a:r>
              <a:rPr lang="en-GB" dirty="0"/>
              <a:t>All coastlines on the Earth show a rise and fall in water level approximately twice a day</a:t>
            </a:r>
          </a:p>
          <a:p>
            <a:pPr eaLnBrk="1" hangingPunct="1"/>
            <a:r>
              <a:rPr lang="en-GB" dirty="0"/>
              <a:t>Size of tide varies hugely, and local geography makes an enormous difference</a:t>
            </a:r>
          </a:p>
          <a:p>
            <a:pPr eaLnBrk="1" hangingPunct="1"/>
            <a:r>
              <a:rPr lang="en-GB" dirty="0"/>
              <a:t>Why does this happen?</a:t>
            </a:r>
          </a:p>
        </p:txBody>
      </p:sp>
      <p:pic>
        <p:nvPicPr>
          <p:cNvPr id="10242" name="Picture 2" descr="http://www.dec.ny.gov/images/remediation_hudson_images/tides.jpg"/>
          <p:cNvPicPr>
            <a:picLocks noChangeAspect="1" noChangeArrowheads="1"/>
          </p:cNvPicPr>
          <p:nvPr/>
        </p:nvPicPr>
        <p:blipFill>
          <a:blip r:embed="rId2" cstate="print"/>
          <a:srcRect/>
          <a:stretch>
            <a:fillRect/>
          </a:stretch>
        </p:blipFill>
        <p:spPr bwMode="auto">
          <a:xfrm>
            <a:off x="5555039" y="1695796"/>
            <a:ext cx="3588961" cy="516220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099">
                                            <p:txEl>
                                              <p:pRg st="0" end="0"/>
                                            </p:txEl>
                                          </p:spTgt>
                                        </p:tgtEl>
                                        <p:attrNameLst>
                                          <p:attrName>style.visibility</p:attrName>
                                        </p:attrNameLst>
                                      </p:cBhvr>
                                      <p:to>
                                        <p:strVal val="visible"/>
                                      </p:to>
                                    </p:set>
                                  </p:childTnLst>
                                </p:cTn>
                              </p:par>
                              <p:par>
                                <p:cTn id="7" presetID="10" presetClass="entr" presetSubtype="0" fill="hold" nodeType="withEffect">
                                  <p:stCondLst>
                                    <p:cond delay="0"/>
                                  </p:stCondLst>
                                  <p:childTnLst>
                                    <p:set>
                                      <p:cBhvr>
                                        <p:cTn id="8" dur="1" fill="hold">
                                          <p:stCondLst>
                                            <p:cond delay="0"/>
                                          </p:stCondLst>
                                        </p:cTn>
                                        <p:tgtEl>
                                          <p:spTgt spid="10242"/>
                                        </p:tgtEl>
                                        <p:attrNameLst>
                                          <p:attrName>style.visibility</p:attrName>
                                        </p:attrNameLst>
                                      </p:cBhvr>
                                      <p:to>
                                        <p:strVal val="visible"/>
                                      </p:to>
                                    </p:set>
                                    <p:animEffect transition="in" filter="fade">
                                      <p:cBhvr>
                                        <p:cTn id="9" dur="2000"/>
                                        <p:tgtEl>
                                          <p:spTgt spid="10242"/>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499"/>
                                          </p:stCondLst>
                                        </p:cTn>
                                        <p:tgtEl>
                                          <p:spTgt spid="4099">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499"/>
                                          </p:stCondLst>
                                        </p:cTn>
                                        <p:tgtEl>
                                          <p:spTgt spid="409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uiExpand="1" build="p" bldLvl="2"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8" name="Oval 8"/>
          <p:cNvSpPr>
            <a:spLocks noChangeArrowheads="1"/>
          </p:cNvSpPr>
          <p:nvPr/>
        </p:nvSpPr>
        <p:spPr bwMode="auto">
          <a:xfrm>
            <a:off x="637763" y="4000097"/>
            <a:ext cx="1800225" cy="1800225"/>
          </a:xfrm>
          <a:prstGeom prst="ellipse">
            <a:avLst/>
          </a:prstGeom>
          <a:solidFill>
            <a:srgbClr val="00FFFF"/>
          </a:solidFill>
          <a:ln w="9525">
            <a:noFill/>
            <a:round/>
            <a:headEnd/>
            <a:tailEnd/>
          </a:ln>
          <a:effectLst/>
        </p:spPr>
        <p:txBody>
          <a:bodyPr wrap="none" anchor="ctr"/>
          <a:lstStyle/>
          <a:p>
            <a:endParaRPr lang="en-GB"/>
          </a:p>
        </p:txBody>
      </p:sp>
      <p:sp>
        <p:nvSpPr>
          <p:cNvPr id="20482" name="Rectangle 2"/>
          <p:cNvSpPr>
            <a:spLocks noGrp="1" noChangeArrowheads="1"/>
          </p:cNvSpPr>
          <p:nvPr>
            <p:ph type="title"/>
          </p:nvPr>
        </p:nvSpPr>
        <p:spPr/>
        <p:txBody>
          <a:bodyPr/>
          <a:lstStyle/>
          <a:p>
            <a:r>
              <a:rPr lang="en-GB"/>
              <a:t>The Earth and Moon</a:t>
            </a:r>
          </a:p>
        </p:txBody>
      </p:sp>
      <p:sp>
        <p:nvSpPr>
          <p:cNvPr id="20483" name="Rectangle 3"/>
          <p:cNvSpPr>
            <a:spLocks noGrp="1" noChangeArrowheads="1"/>
          </p:cNvSpPr>
          <p:nvPr>
            <p:ph type="body" idx="1"/>
          </p:nvPr>
        </p:nvSpPr>
        <p:spPr/>
        <p:txBody>
          <a:bodyPr/>
          <a:lstStyle/>
          <a:p>
            <a:r>
              <a:rPr lang="en-GB" dirty="0"/>
              <a:t>The Moon is unusually massive for a satellite</a:t>
            </a:r>
          </a:p>
          <a:p>
            <a:pPr lvl="1"/>
            <a:r>
              <a:rPr lang="en-GB" dirty="0" err="1"/>
              <a:t>M</a:t>
            </a:r>
            <a:r>
              <a:rPr lang="en-GB" baseline="-25000" dirty="0" err="1"/>
              <a:t>Moon</a:t>
            </a:r>
            <a:r>
              <a:rPr lang="en-GB" dirty="0"/>
              <a:t> = 1.2% </a:t>
            </a:r>
            <a:r>
              <a:rPr lang="en-GB" dirty="0" err="1"/>
              <a:t>M</a:t>
            </a:r>
            <a:r>
              <a:rPr lang="en-GB" baseline="-25000" dirty="0" err="1"/>
              <a:t>Earth</a:t>
            </a:r>
            <a:r>
              <a:rPr lang="en-GB" dirty="0"/>
              <a:t>; </a:t>
            </a:r>
            <a:r>
              <a:rPr lang="en-GB" dirty="0" err="1"/>
              <a:t>M</a:t>
            </a:r>
            <a:r>
              <a:rPr lang="en-GB" baseline="-25000" dirty="0" err="1"/>
              <a:t>Ganymede</a:t>
            </a:r>
            <a:r>
              <a:rPr lang="en-GB" dirty="0"/>
              <a:t> = 0.008% </a:t>
            </a:r>
            <a:r>
              <a:rPr lang="en-GB" dirty="0" err="1"/>
              <a:t>M</a:t>
            </a:r>
            <a:r>
              <a:rPr lang="en-GB" baseline="-25000" dirty="0" err="1"/>
              <a:t>Jupiter</a:t>
            </a:r>
            <a:endParaRPr lang="en-GB" baseline="-25000" dirty="0"/>
          </a:p>
          <a:p>
            <a:r>
              <a:rPr lang="en-GB" dirty="0"/>
              <a:t>The Moon’s gravitational field is large enough to influence the large body of water on the Earth:</a:t>
            </a:r>
          </a:p>
        </p:txBody>
      </p:sp>
      <p:sp>
        <p:nvSpPr>
          <p:cNvPr id="20484" name="Oval 4"/>
          <p:cNvSpPr>
            <a:spLocks noChangeArrowheads="1"/>
          </p:cNvSpPr>
          <p:nvPr/>
        </p:nvSpPr>
        <p:spPr bwMode="auto">
          <a:xfrm>
            <a:off x="817944" y="4180278"/>
            <a:ext cx="1439863" cy="1439863"/>
          </a:xfrm>
          <a:prstGeom prst="ellipse">
            <a:avLst/>
          </a:prstGeom>
          <a:solidFill>
            <a:srgbClr val="00FF00"/>
          </a:solidFill>
          <a:ln w="9525">
            <a:noFill/>
            <a:round/>
            <a:headEnd/>
            <a:tailEnd/>
          </a:ln>
          <a:effectLst/>
        </p:spPr>
        <p:txBody>
          <a:bodyPr wrap="none" anchor="ctr"/>
          <a:lstStyle/>
          <a:p>
            <a:endParaRPr lang="en-GB"/>
          </a:p>
        </p:txBody>
      </p:sp>
      <p:sp>
        <p:nvSpPr>
          <p:cNvPr id="20485" name="Oval 5"/>
          <p:cNvSpPr>
            <a:spLocks noChangeArrowheads="1"/>
          </p:cNvSpPr>
          <p:nvPr/>
        </p:nvSpPr>
        <p:spPr bwMode="auto">
          <a:xfrm>
            <a:off x="7292582" y="4539847"/>
            <a:ext cx="720725" cy="720725"/>
          </a:xfrm>
          <a:prstGeom prst="ellipse">
            <a:avLst/>
          </a:prstGeom>
          <a:solidFill>
            <a:srgbClr val="969696"/>
          </a:solidFill>
          <a:ln w="9525">
            <a:noFill/>
            <a:round/>
            <a:headEnd/>
            <a:tailEnd/>
          </a:ln>
          <a:effectLst/>
        </p:spPr>
        <p:txBody>
          <a:bodyPr wrap="none" anchor="ctr"/>
          <a:lstStyle/>
          <a:p>
            <a:endParaRPr lang="en-GB"/>
          </a:p>
        </p:txBody>
      </p:sp>
      <p:sp>
        <p:nvSpPr>
          <p:cNvPr id="20486" name="Text Box 6"/>
          <p:cNvSpPr txBox="1">
            <a:spLocks noChangeArrowheads="1"/>
          </p:cNvSpPr>
          <p:nvPr/>
        </p:nvSpPr>
        <p:spPr bwMode="auto">
          <a:xfrm>
            <a:off x="971550" y="5768975"/>
            <a:ext cx="1800225" cy="523220"/>
          </a:xfrm>
          <a:prstGeom prst="rect">
            <a:avLst/>
          </a:prstGeom>
          <a:noFill/>
          <a:ln w="9525">
            <a:noFill/>
            <a:miter lim="800000"/>
            <a:headEnd/>
            <a:tailEnd/>
          </a:ln>
          <a:effectLst/>
        </p:spPr>
        <p:txBody>
          <a:bodyPr>
            <a:spAutoFit/>
          </a:bodyPr>
          <a:lstStyle/>
          <a:p>
            <a:pPr>
              <a:spcBef>
                <a:spcPct val="50000"/>
              </a:spcBef>
            </a:pPr>
            <a:r>
              <a:rPr lang="en-GB" sz="2800" dirty="0"/>
              <a:t>Earth</a:t>
            </a:r>
          </a:p>
        </p:txBody>
      </p:sp>
      <p:sp>
        <p:nvSpPr>
          <p:cNvPr id="20487" name="Text Box 7"/>
          <p:cNvSpPr txBox="1">
            <a:spLocks noChangeArrowheads="1"/>
          </p:cNvSpPr>
          <p:nvPr/>
        </p:nvSpPr>
        <p:spPr bwMode="auto">
          <a:xfrm>
            <a:off x="7092950" y="5327978"/>
            <a:ext cx="1439863" cy="523220"/>
          </a:xfrm>
          <a:prstGeom prst="rect">
            <a:avLst/>
          </a:prstGeom>
          <a:noFill/>
          <a:ln w="9525">
            <a:noFill/>
            <a:miter lim="800000"/>
            <a:headEnd/>
            <a:tailEnd/>
          </a:ln>
          <a:effectLst/>
        </p:spPr>
        <p:txBody>
          <a:bodyPr>
            <a:spAutoFit/>
          </a:bodyPr>
          <a:lstStyle/>
          <a:p>
            <a:pPr>
              <a:spcBef>
                <a:spcPct val="50000"/>
              </a:spcBef>
            </a:pPr>
            <a:r>
              <a:rPr lang="en-GB" sz="2800" dirty="0"/>
              <a:t>Moon</a:t>
            </a:r>
          </a:p>
        </p:txBody>
      </p:sp>
      <p:sp>
        <p:nvSpPr>
          <p:cNvPr id="20489" name="Text Box 9"/>
          <p:cNvSpPr txBox="1">
            <a:spLocks noChangeArrowheads="1"/>
          </p:cNvSpPr>
          <p:nvPr/>
        </p:nvSpPr>
        <p:spPr bwMode="auto">
          <a:xfrm>
            <a:off x="2232025" y="3869998"/>
            <a:ext cx="1800225" cy="523220"/>
          </a:xfrm>
          <a:prstGeom prst="rect">
            <a:avLst/>
          </a:prstGeom>
          <a:noFill/>
          <a:ln w="9525">
            <a:noFill/>
            <a:miter lim="800000"/>
            <a:headEnd/>
            <a:tailEnd/>
          </a:ln>
          <a:effectLst/>
        </p:spPr>
        <p:txBody>
          <a:bodyPr>
            <a:spAutoFit/>
          </a:bodyPr>
          <a:lstStyle/>
          <a:p>
            <a:pPr>
              <a:spcBef>
                <a:spcPct val="50000"/>
              </a:spcBef>
            </a:pPr>
            <a:r>
              <a:rPr lang="en-GB" sz="2800" dirty="0"/>
              <a:t>Water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48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48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48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48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48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48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048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04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8" grpId="0" animBg="1"/>
      <p:bldP spid="20484" grpId="0" animBg="1"/>
      <p:bldP spid="20485" grpId="0" animBg="1"/>
      <p:bldP spid="20486" grpId="0"/>
      <p:bldP spid="20487" grpId="0"/>
      <p:bldP spid="2048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type="title"/>
          </p:nvPr>
        </p:nvSpPr>
        <p:spPr/>
        <p:txBody>
          <a:bodyPr/>
          <a:lstStyle/>
          <a:p>
            <a:r>
              <a:rPr lang="en-GB"/>
              <a:t>Starting simply…</a:t>
            </a:r>
          </a:p>
        </p:txBody>
      </p:sp>
      <p:sp>
        <p:nvSpPr>
          <p:cNvPr id="21508" name="Rectangle 4"/>
          <p:cNvSpPr>
            <a:spLocks noGrp="1" noChangeArrowheads="1"/>
          </p:cNvSpPr>
          <p:nvPr>
            <p:ph type="body" idx="1"/>
          </p:nvPr>
        </p:nvSpPr>
        <p:spPr>
          <a:xfrm>
            <a:off x="38893" y="1547813"/>
            <a:ext cx="8915400" cy="5105400"/>
          </a:xfrm>
        </p:spPr>
        <p:txBody>
          <a:bodyPr/>
          <a:lstStyle/>
          <a:p>
            <a:r>
              <a:rPr lang="en-GB" dirty="0"/>
              <a:t>Clearly, the Moon’s gravity will attract the water to it:</a:t>
            </a:r>
          </a:p>
          <a:p>
            <a:endParaRPr lang="en-GB" dirty="0"/>
          </a:p>
          <a:p>
            <a:endParaRPr lang="en-GB" dirty="0"/>
          </a:p>
          <a:p>
            <a:endParaRPr lang="en-GB" dirty="0"/>
          </a:p>
          <a:p>
            <a:endParaRPr lang="en-GB" dirty="0"/>
          </a:p>
          <a:p>
            <a:r>
              <a:rPr lang="en-GB" dirty="0"/>
              <a:t>Why does this not describe reality accurately enough?</a:t>
            </a:r>
          </a:p>
          <a:p>
            <a:r>
              <a:rPr lang="en-GB" dirty="0"/>
              <a:t>There are TWO high tides per day!</a:t>
            </a:r>
          </a:p>
        </p:txBody>
      </p:sp>
      <p:sp>
        <p:nvSpPr>
          <p:cNvPr id="21516" name="AutoShape 12"/>
          <p:cNvSpPr>
            <a:spLocks/>
          </p:cNvSpPr>
          <p:nvPr/>
        </p:nvSpPr>
        <p:spPr bwMode="auto">
          <a:xfrm>
            <a:off x="3834548" y="2461751"/>
            <a:ext cx="1260475" cy="969962"/>
          </a:xfrm>
          <a:prstGeom prst="borderCallout1">
            <a:avLst>
              <a:gd name="adj1" fmla="val 11782"/>
              <a:gd name="adj2" fmla="val -6046"/>
              <a:gd name="adj3" fmla="val 110770"/>
              <a:gd name="adj4" fmla="val -103511"/>
            </a:avLst>
          </a:prstGeom>
          <a:noFill/>
          <a:ln w="31750">
            <a:solidFill>
              <a:schemeClr val="tx1"/>
            </a:solidFill>
            <a:miter lim="800000"/>
            <a:headEnd/>
            <a:tailEnd type="triangle" w="lg" len="lg"/>
          </a:ln>
          <a:effectLst/>
        </p:spPr>
        <p:txBody>
          <a:bodyPr anchor="ctr"/>
          <a:lstStyle/>
          <a:p>
            <a:pPr algn="ctr"/>
            <a:r>
              <a:rPr lang="en-GB" sz="3200" dirty="0"/>
              <a:t>High Tide</a:t>
            </a:r>
          </a:p>
        </p:txBody>
      </p:sp>
      <p:sp>
        <p:nvSpPr>
          <p:cNvPr id="21506" name="Oval 2"/>
          <p:cNvSpPr>
            <a:spLocks noChangeArrowheads="1"/>
          </p:cNvSpPr>
          <p:nvPr/>
        </p:nvSpPr>
        <p:spPr bwMode="auto">
          <a:xfrm>
            <a:off x="696229" y="2647726"/>
            <a:ext cx="1800000" cy="1800000"/>
          </a:xfrm>
          <a:prstGeom prst="ellipse">
            <a:avLst/>
          </a:prstGeom>
          <a:solidFill>
            <a:srgbClr val="00FFFF"/>
          </a:solidFill>
          <a:ln w="9525">
            <a:noFill/>
            <a:round/>
            <a:headEnd/>
            <a:tailEnd/>
          </a:ln>
          <a:effectLst/>
        </p:spPr>
        <p:txBody>
          <a:bodyPr wrap="none" anchor="ctr"/>
          <a:lstStyle/>
          <a:p>
            <a:endParaRPr lang="en-GB"/>
          </a:p>
        </p:txBody>
      </p:sp>
      <p:sp>
        <p:nvSpPr>
          <p:cNvPr id="21509" name="Oval 5"/>
          <p:cNvSpPr>
            <a:spLocks noChangeArrowheads="1"/>
          </p:cNvSpPr>
          <p:nvPr/>
        </p:nvSpPr>
        <p:spPr bwMode="auto">
          <a:xfrm>
            <a:off x="790501" y="2827726"/>
            <a:ext cx="1440000" cy="1440000"/>
          </a:xfrm>
          <a:prstGeom prst="ellipse">
            <a:avLst/>
          </a:prstGeom>
          <a:solidFill>
            <a:srgbClr val="00FF00"/>
          </a:solidFill>
          <a:ln w="9525">
            <a:noFill/>
            <a:round/>
            <a:headEnd/>
            <a:tailEnd/>
          </a:ln>
          <a:effectLst/>
        </p:spPr>
        <p:txBody>
          <a:bodyPr wrap="none" anchor="ctr"/>
          <a:lstStyle/>
          <a:p>
            <a:endParaRPr lang="en-GB"/>
          </a:p>
        </p:txBody>
      </p:sp>
      <p:sp>
        <p:nvSpPr>
          <p:cNvPr id="21510" name="Oval 6"/>
          <p:cNvSpPr>
            <a:spLocks noChangeArrowheads="1"/>
          </p:cNvSpPr>
          <p:nvPr/>
        </p:nvSpPr>
        <p:spPr bwMode="auto">
          <a:xfrm>
            <a:off x="7293767" y="3187364"/>
            <a:ext cx="720725" cy="720725"/>
          </a:xfrm>
          <a:prstGeom prst="ellipse">
            <a:avLst/>
          </a:prstGeom>
          <a:solidFill>
            <a:srgbClr val="969696"/>
          </a:solidFill>
          <a:ln w="9525">
            <a:noFill/>
            <a:round/>
            <a:headEnd/>
            <a:tailEnd/>
          </a:ln>
          <a:effectLst/>
        </p:spPr>
        <p:txBody>
          <a:bodyPr wrap="none" anchor="ctr"/>
          <a:lstStyle/>
          <a:p>
            <a:endParaRPr lang="en-GB"/>
          </a:p>
        </p:txBody>
      </p:sp>
      <p:sp>
        <p:nvSpPr>
          <p:cNvPr id="21515" name="AutoShape 11"/>
          <p:cNvSpPr>
            <a:spLocks/>
          </p:cNvSpPr>
          <p:nvPr/>
        </p:nvSpPr>
        <p:spPr bwMode="auto">
          <a:xfrm>
            <a:off x="2924057" y="3782745"/>
            <a:ext cx="1260475" cy="969962"/>
          </a:xfrm>
          <a:prstGeom prst="borderCallout1">
            <a:avLst>
              <a:gd name="adj1" fmla="val 11782"/>
              <a:gd name="adj2" fmla="val -6046"/>
              <a:gd name="adj3" fmla="val -28315"/>
              <a:gd name="adj4" fmla="val -174306"/>
            </a:avLst>
          </a:prstGeom>
          <a:noFill/>
          <a:ln w="31750">
            <a:solidFill>
              <a:schemeClr val="tx1"/>
            </a:solidFill>
            <a:miter lim="800000"/>
            <a:headEnd/>
            <a:tailEnd type="triangle" w="lg" len="lg"/>
          </a:ln>
          <a:effectLst/>
        </p:spPr>
        <p:txBody>
          <a:bodyPr anchor="ctr"/>
          <a:lstStyle/>
          <a:p>
            <a:pPr algn="ctr"/>
            <a:r>
              <a:rPr lang="en-GB" sz="3200" dirty="0"/>
              <a:t>Low Tide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0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50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15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150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151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151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1508">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150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6" grpId="0" animBg="1"/>
      <p:bldP spid="21506" grpId="0" animBg="1"/>
      <p:bldP spid="21509" grpId="0" animBg="1"/>
      <p:bldP spid="21510" grpId="0" animBg="1"/>
      <p:bldP spid="215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4"/>
          <p:cNvSpPr>
            <a:spLocks noGrp="1" noChangeArrowheads="1"/>
          </p:cNvSpPr>
          <p:nvPr>
            <p:ph type="body" idx="1"/>
          </p:nvPr>
        </p:nvSpPr>
        <p:spPr>
          <a:xfrm>
            <a:off x="114229" y="1569423"/>
            <a:ext cx="8915400" cy="5105400"/>
          </a:xfrm>
        </p:spPr>
        <p:txBody>
          <a:bodyPr/>
          <a:lstStyle/>
          <a:p>
            <a:r>
              <a:rPr lang="en-GB" dirty="0"/>
              <a:t>In fact, the Moon’s gravity will also attract the Earth towards it more strongly than the water on the far side of the Earth:</a:t>
            </a:r>
          </a:p>
          <a:p>
            <a:endParaRPr lang="en-GB" dirty="0"/>
          </a:p>
          <a:p>
            <a:endParaRPr lang="en-GB" dirty="0"/>
          </a:p>
          <a:p>
            <a:endParaRPr lang="en-GB" dirty="0"/>
          </a:p>
          <a:p>
            <a:endParaRPr lang="en-GB" dirty="0"/>
          </a:p>
          <a:p>
            <a:r>
              <a:rPr lang="en-GB" dirty="0"/>
              <a:t>This is much closer to reality, and is as far as most A-level textbooks go</a:t>
            </a:r>
          </a:p>
        </p:txBody>
      </p:sp>
      <p:sp>
        <p:nvSpPr>
          <p:cNvPr id="23555" name="Rectangle 3"/>
          <p:cNvSpPr>
            <a:spLocks noGrp="1" noChangeArrowheads="1"/>
          </p:cNvSpPr>
          <p:nvPr>
            <p:ph type="title"/>
          </p:nvPr>
        </p:nvSpPr>
        <p:spPr/>
        <p:txBody>
          <a:bodyPr/>
          <a:lstStyle/>
          <a:p>
            <a:r>
              <a:rPr lang="en-GB" dirty="0"/>
              <a:t>More accurately: </a:t>
            </a:r>
          </a:p>
        </p:txBody>
      </p:sp>
      <p:sp>
        <p:nvSpPr>
          <p:cNvPr id="23554" name="Oval 2"/>
          <p:cNvSpPr>
            <a:spLocks noChangeArrowheads="1"/>
          </p:cNvSpPr>
          <p:nvPr/>
        </p:nvSpPr>
        <p:spPr bwMode="auto">
          <a:xfrm>
            <a:off x="701675" y="3068638"/>
            <a:ext cx="1979613" cy="1620837"/>
          </a:xfrm>
          <a:prstGeom prst="ellipse">
            <a:avLst/>
          </a:prstGeom>
          <a:solidFill>
            <a:srgbClr val="00FFFF"/>
          </a:solidFill>
          <a:ln w="9525">
            <a:noFill/>
            <a:round/>
            <a:headEnd/>
            <a:tailEnd/>
          </a:ln>
          <a:effectLst/>
        </p:spPr>
        <p:txBody>
          <a:bodyPr wrap="none" anchor="ctr"/>
          <a:lstStyle/>
          <a:p>
            <a:endParaRPr lang="en-GB"/>
          </a:p>
        </p:txBody>
      </p:sp>
      <p:sp>
        <p:nvSpPr>
          <p:cNvPr id="23557" name="Oval 5"/>
          <p:cNvSpPr>
            <a:spLocks noChangeArrowheads="1"/>
          </p:cNvSpPr>
          <p:nvPr/>
        </p:nvSpPr>
        <p:spPr bwMode="auto">
          <a:xfrm>
            <a:off x="971550" y="3159125"/>
            <a:ext cx="1439863" cy="1439863"/>
          </a:xfrm>
          <a:prstGeom prst="ellipse">
            <a:avLst/>
          </a:prstGeom>
          <a:solidFill>
            <a:srgbClr val="00FF00"/>
          </a:solidFill>
          <a:ln w="9525">
            <a:noFill/>
            <a:round/>
            <a:headEnd/>
            <a:tailEnd/>
          </a:ln>
          <a:effectLst/>
        </p:spPr>
        <p:txBody>
          <a:bodyPr wrap="none" anchor="ctr"/>
          <a:lstStyle/>
          <a:p>
            <a:endParaRPr lang="en-GB"/>
          </a:p>
        </p:txBody>
      </p:sp>
      <p:sp>
        <p:nvSpPr>
          <p:cNvPr id="23558" name="Oval 6"/>
          <p:cNvSpPr>
            <a:spLocks noChangeArrowheads="1"/>
          </p:cNvSpPr>
          <p:nvPr/>
        </p:nvSpPr>
        <p:spPr bwMode="auto">
          <a:xfrm>
            <a:off x="7451725" y="3518694"/>
            <a:ext cx="720725" cy="720725"/>
          </a:xfrm>
          <a:prstGeom prst="ellipse">
            <a:avLst/>
          </a:prstGeom>
          <a:solidFill>
            <a:srgbClr val="969696"/>
          </a:solidFill>
          <a:ln w="9525">
            <a:noFill/>
            <a:round/>
            <a:headEnd/>
            <a:tailEnd/>
          </a:ln>
          <a:effectLst/>
        </p:spPr>
        <p:txBody>
          <a:bodyPr wrap="none" anchor="ctr"/>
          <a:lstStyle/>
          <a:p>
            <a:endParaRPr lang="en-GB"/>
          </a:p>
        </p:txBody>
      </p:sp>
      <p:sp>
        <p:nvSpPr>
          <p:cNvPr id="7" name="Right Arrow 6"/>
          <p:cNvSpPr/>
          <p:nvPr/>
        </p:nvSpPr>
        <p:spPr bwMode="auto">
          <a:xfrm>
            <a:off x="2565779" y="3712191"/>
            <a:ext cx="3370997" cy="327545"/>
          </a:xfrm>
          <a:prstGeom prst="rightArrow">
            <a:avLst/>
          </a:prstGeom>
          <a:solidFill>
            <a:schemeClr val="tx1">
              <a:lumMod val="85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a:ln>
                <a:noFill/>
              </a:ln>
              <a:solidFill>
                <a:schemeClr val="accent2"/>
              </a:solidFill>
              <a:effectLst/>
              <a:latin typeface="Garamond" pitchFamily="18" charset="0"/>
            </a:endParaRPr>
          </a:p>
        </p:txBody>
      </p:sp>
      <p:sp>
        <p:nvSpPr>
          <p:cNvPr id="8" name="TextBox 7"/>
          <p:cNvSpPr txBox="1"/>
          <p:nvPr/>
        </p:nvSpPr>
        <p:spPr>
          <a:xfrm>
            <a:off x="4053386" y="3357349"/>
            <a:ext cx="1787856" cy="461665"/>
          </a:xfrm>
          <a:prstGeom prst="rect">
            <a:avLst/>
          </a:prstGeom>
          <a:noFill/>
        </p:spPr>
        <p:txBody>
          <a:bodyPr wrap="square" rtlCol="0">
            <a:spAutoFit/>
          </a:bodyPr>
          <a:lstStyle/>
          <a:p>
            <a:r>
              <a:rPr lang="en-GB" sz="2400" dirty="0"/>
              <a:t>Strongest F</a:t>
            </a:r>
          </a:p>
        </p:txBody>
      </p:sp>
      <p:sp>
        <p:nvSpPr>
          <p:cNvPr id="9" name="Right Arrow 8"/>
          <p:cNvSpPr/>
          <p:nvPr/>
        </p:nvSpPr>
        <p:spPr bwMode="auto">
          <a:xfrm>
            <a:off x="1694598" y="3714466"/>
            <a:ext cx="1881116" cy="325272"/>
          </a:xfrm>
          <a:prstGeom prst="rightArrow">
            <a:avLst/>
          </a:prstGeom>
          <a:solidFill>
            <a:schemeClr val="tx1">
              <a:lumMod val="5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a:ln>
                <a:noFill/>
              </a:ln>
              <a:solidFill>
                <a:schemeClr val="accent2"/>
              </a:solidFill>
              <a:effectLst/>
              <a:latin typeface="Garamond" pitchFamily="18" charset="0"/>
            </a:endParaRPr>
          </a:p>
        </p:txBody>
      </p:sp>
      <p:sp>
        <p:nvSpPr>
          <p:cNvPr id="10" name="TextBox 9"/>
          <p:cNvSpPr txBox="1"/>
          <p:nvPr/>
        </p:nvSpPr>
        <p:spPr>
          <a:xfrm>
            <a:off x="2718180" y="4001068"/>
            <a:ext cx="1458035" cy="461665"/>
          </a:xfrm>
          <a:prstGeom prst="rect">
            <a:avLst/>
          </a:prstGeom>
          <a:noFill/>
        </p:spPr>
        <p:txBody>
          <a:bodyPr wrap="square" rtlCol="0">
            <a:spAutoFit/>
          </a:bodyPr>
          <a:lstStyle/>
          <a:p>
            <a:r>
              <a:rPr lang="en-GB" sz="2400" dirty="0"/>
              <a:t>Weaker F</a:t>
            </a:r>
          </a:p>
        </p:txBody>
      </p:sp>
      <p:sp>
        <p:nvSpPr>
          <p:cNvPr id="11" name="Right Arrow 10"/>
          <p:cNvSpPr/>
          <p:nvPr/>
        </p:nvSpPr>
        <p:spPr bwMode="auto">
          <a:xfrm>
            <a:off x="823416" y="3716741"/>
            <a:ext cx="1881116" cy="325272"/>
          </a:xfrm>
          <a:prstGeom prst="rightArrow">
            <a:avLst/>
          </a:prstGeom>
          <a:solidFill>
            <a:schemeClr val="bg1">
              <a:lumMod val="65000"/>
              <a:lumOff val="35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a:ln>
                <a:noFill/>
              </a:ln>
              <a:solidFill>
                <a:schemeClr val="accent2"/>
              </a:solidFill>
              <a:effectLst/>
              <a:latin typeface="Garamond" pitchFamily="18" charset="0"/>
            </a:endParaRPr>
          </a:p>
        </p:txBody>
      </p:sp>
      <p:sp>
        <p:nvSpPr>
          <p:cNvPr id="12" name="TextBox 11"/>
          <p:cNvSpPr txBox="1"/>
          <p:nvPr/>
        </p:nvSpPr>
        <p:spPr>
          <a:xfrm>
            <a:off x="837063" y="4713025"/>
            <a:ext cx="1824250" cy="461665"/>
          </a:xfrm>
          <a:prstGeom prst="rect">
            <a:avLst/>
          </a:prstGeom>
          <a:noFill/>
        </p:spPr>
        <p:txBody>
          <a:bodyPr wrap="square" rtlCol="0">
            <a:spAutoFit/>
          </a:bodyPr>
          <a:lstStyle/>
          <a:p>
            <a:r>
              <a:rPr lang="en-GB" sz="2400" dirty="0"/>
              <a:t>Weakest F</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5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55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355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355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355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animBg="1"/>
      <p:bldP spid="23557" grpId="0" animBg="1"/>
      <p:bldP spid="23558" grpId="0" animBg="1"/>
      <p:bldP spid="7" grpId="0" animBg="1"/>
      <p:bldP spid="8" grpId="0"/>
      <p:bldP spid="9" grpId="0" animBg="1"/>
      <p:bldP spid="10" grpId="0"/>
      <p:bldP spid="11" grpId="0" animBg="1"/>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8" name="Oval 12"/>
          <p:cNvSpPr>
            <a:spLocks noChangeArrowheads="1"/>
          </p:cNvSpPr>
          <p:nvPr/>
        </p:nvSpPr>
        <p:spPr bwMode="auto">
          <a:xfrm rot="-1566140">
            <a:off x="739775" y="3068638"/>
            <a:ext cx="1979613" cy="1620837"/>
          </a:xfrm>
          <a:prstGeom prst="ellipse">
            <a:avLst/>
          </a:prstGeom>
          <a:solidFill>
            <a:srgbClr val="00FFFF"/>
          </a:solidFill>
          <a:ln w="9525">
            <a:noFill/>
            <a:round/>
            <a:headEnd/>
            <a:tailEnd/>
          </a:ln>
          <a:effectLst/>
        </p:spPr>
        <p:txBody>
          <a:bodyPr wrap="none" anchor="ctr"/>
          <a:lstStyle/>
          <a:p>
            <a:endParaRPr lang="en-GB"/>
          </a:p>
        </p:txBody>
      </p:sp>
      <p:sp>
        <p:nvSpPr>
          <p:cNvPr id="24582" name="Oval 6"/>
          <p:cNvSpPr>
            <a:spLocks noChangeArrowheads="1"/>
          </p:cNvSpPr>
          <p:nvPr/>
        </p:nvSpPr>
        <p:spPr bwMode="auto">
          <a:xfrm>
            <a:off x="701675" y="3068638"/>
            <a:ext cx="1979613" cy="1620837"/>
          </a:xfrm>
          <a:prstGeom prst="ellipse">
            <a:avLst/>
          </a:prstGeom>
          <a:solidFill>
            <a:srgbClr val="00FFFF"/>
          </a:solidFill>
          <a:ln w="9525">
            <a:noFill/>
            <a:round/>
            <a:headEnd/>
            <a:tailEnd/>
          </a:ln>
          <a:effectLst/>
        </p:spPr>
        <p:txBody>
          <a:bodyPr wrap="none" anchor="ctr"/>
          <a:lstStyle/>
          <a:p>
            <a:endParaRPr lang="en-GB"/>
          </a:p>
        </p:txBody>
      </p:sp>
      <p:sp>
        <p:nvSpPr>
          <p:cNvPr id="24578" name="Rectangle 2"/>
          <p:cNvSpPr>
            <a:spLocks noGrp="1" noChangeArrowheads="1"/>
          </p:cNvSpPr>
          <p:nvPr>
            <p:ph type="title"/>
          </p:nvPr>
        </p:nvSpPr>
        <p:spPr/>
        <p:txBody>
          <a:bodyPr/>
          <a:lstStyle/>
          <a:p>
            <a:r>
              <a:rPr lang="en-GB"/>
              <a:t>What about rotation effects?</a:t>
            </a:r>
          </a:p>
        </p:txBody>
      </p:sp>
      <p:sp>
        <p:nvSpPr>
          <p:cNvPr id="24579" name="Rectangle 3"/>
          <p:cNvSpPr>
            <a:spLocks noGrp="1" noChangeArrowheads="1"/>
          </p:cNvSpPr>
          <p:nvPr>
            <p:ph type="body" idx="1"/>
          </p:nvPr>
        </p:nvSpPr>
        <p:spPr>
          <a:xfrm>
            <a:off x="228600" y="1538288"/>
            <a:ext cx="8915400" cy="5105400"/>
          </a:xfrm>
        </p:spPr>
        <p:txBody>
          <a:bodyPr/>
          <a:lstStyle/>
          <a:p>
            <a:r>
              <a:rPr lang="en-GB"/>
              <a:t>The Moon goes around the Earth once every …</a:t>
            </a:r>
          </a:p>
          <a:p>
            <a:r>
              <a:rPr lang="en-GB"/>
              <a:t>The Earth spins on its own axis once every …</a:t>
            </a:r>
          </a:p>
          <a:p>
            <a:endParaRPr lang="en-GB"/>
          </a:p>
          <a:p>
            <a:endParaRPr lang="en-GB"/>
          </a:p>
          <a:p>
            <a:endParaRPr lang="en-GB"/>
          </a:p>
          <a:p>
            <a:endParaRPr lang="en-GB"/>
          </a:p>
          <a:p>
            <a:r>
              <a:rPr lang="en-GB"/>
              <a:t>The Earth’s rotation drags the tidal bulge around with it due to friction</a:t>
            </a:r>
          </a:p>
        </p:txBody>
      </p:sp>
      <p:sp>
        <p:nvSpPr>
          <p:cNvPr id="24580" name="Oval 4"/>
          <p:cNvSpPr>
            <a:spLocks noChangeArrowheads="1"/>
          </p:cNvSpPr>
          <p:nvPr/>
        </p:nvSpPr>
        <p:spPr bwMode="auto">
          <a:xfrm>
            <a:off x="971550" y="3159125"/>
            <a:ext cx="1439863" cy="1439863"/>
          </a:xfrm>
          <a:prstGeom prst="ellipse">
            <a:avLst/>
          </a:prstGeom>
          <a:solidFill>
            <a:srgbClr val="00FF00"/>
          </a:solidFill>
          <a:ln w="9525">
            <a:noFill/>
            <a:round/>
            <a:headEnd/>
            <a:tailEnd/>
          </a:ln>
          <a:effectLst/>
        </p:spPr>
        <p:txBody>
          <a:bodyPr wrap="none" anchor="ctr"/>
          <a:lstStyle/>
          <a:p>
            <a:endParaRPr lang="en-GB"/>
          </a:p>
        </p:txBody>
      </p:sp>
      <p:sp>
        <p:nvSpPr>
          <p:cNvPr id="24581" name="Oval 5"/>
          <p:cNvSpPr>
            <a:spLocks noChangeArrowheads="1"/>
          </p:cNvSpPr>
          <p:nvPr/>
        </p:nvSpPr>
        <p:spPr bwMode="auto">
          <a:xfrm>
            <a:off x="7451725" y="3519488"/>
            <a:ext cx="720725" cy="720725"/>
          </a:xfrm>
          <a:prstGeom prst="ellipse">
            <a:avLst/>
          </a:prstGeom>
          <a:solidFill>
            <a:srgbClr val="969696"/>
          </a:solidFill>
          <a:ln w="9525">
            <a:noFill/>
            <a:round/>
            <a:headEnd/>
            <a:tailEnd/>
          </a:ln>
          <a:effectLst/>
        </p:spPr>
        <p:txBody>
          <a:bodyPr wrap="none" anchor="ctr"/>
          <a:lstStyle/>
          <a:p>
            <a:endParaRPr lang="en-GB"/>
          </a:p>
        </p:txBody>
      </p:sp>
      <p:sp>
        <p:nvSpPr>
          <p:cNvPr id="24584" name="AutoShape 8"/>
          <p:cNvSpPr>
            <a:spLocks noChangeArrowheads="1"/>
          </p:cNvSpPr>
          <p:nvPr/>
        </p:nvSpPr>
        <p:spPr bwMode="auto">
          <a:xfrm flipH="1">
            <a:off x="1227138" y="3429000"/>
            <a:ext cx="900112" cy="898525"/>
          </a:xfrm>
          <a:custGeom>
            <a:avLst/>
            <a:gdLst>
              <a:gd name="G0" fmla="+- -249090 0 0"/>
              <a:gd name="G1" fmla="+- 8023000 0 0"/>
              <a:gd name="G2" fmla="+- -249090 0 8023000"/>
              <a:gd name="G3" fmla="+- 10800 0 0"/>
              <a:gd name="G4" fmla="+- 0 0 -249090"/>
              <a:gd name="T0" fmla="*/ 360 256 1"/>
              <a:gd name="T1" fmla="*/ 0 256 1"/>
              <a:gd name="G5" fmla="+- G2 T0 T1"/>
              <a:gd name="G6" fmla="?: G2 G2 G5"/>
              <a:gd name="G7" fmla="+- 0 0 G6"/>
              <a:gd name="G8" fmla="+- 8900 0 0"/>
              <a:gd name="G9" fmla="+- 0 0 8023000"/>
              <a:gd name="G10" fmla="+- 8900 0 2700"/>
              <a:gd name="G11" fmla="cos G10 -249090"/>
              <a:gd name="G12" fmla="sin G10 -249090"/>
              <a:gd name="G13" fmla="cos 13500 -249090"/>
              <a:gd name="G14" fmla="sin 13500 -249090"/>
              <a:gd name="G15" fmla="+- G11 10800 0"/>
              <a:gd name="G16" fmla="+- G12 10800 0"/>
              <a:gd name="G17" fmla="+- G13 10800 0"/>
              <a:gd name="G18" fmla="+- G14 10800 0"/>
              <a:gd name="G19" fmla="*/ 8900 1 2"/>
              <a:gd name="G20" fmla="+- G19 5400 0"/>
              <a:gd name="G21" fmla="cos G20 -249090"/>
              <a:gd name="G22" fmla="sin G20 -249090"/>
              <a:gd name="G23" fmla="+- G21 10800 0"/>
              <a:gd name="G24" fmla="+- G12 G23 G22"/>
              <a:gd name="G25" fmla="+- G22 G23 G11"/>
              <a:gd name="G26" fmla="cos 10800 -249090"/>
              <a:gd name="G27" fmla="sin 10800 -249090"/>
              <a:gd name="G28" fmla="cos 8900 -249090"/>
              <a:gd name="G29" fmla="sin 8900 -249090"/>
              <a:gd name="G30" fmla="+- G26 10800 0"/>
              <a:gd name="G31" fmla="+- G27 10800 0"/>
              <a:gd name="G32" fmla="+- G28 10800 0"/>
              <a:gd name="G33" fmla="+- G29 10800 0"/>
              <a:gd name="G34" fmla="+- G19 5400 0"/>
              <a:gd name="G35" fmla="cos G34 8023000"/>
              <a:gd name="G36" fmla="sin G34 8023000"/>
              <a:gd name="G37" fmla="+/ 8023000 -249090 2"/>
              <a:gd name="T2" fmla="*/ 180 256 1"/>
              <a:gd name="T3" fmla="*/ 0 256 1"/>
              <a:gd name="G38" fmla="+- G37 T2 T3"/>
              <a:gd name="G39" fmla="?: G2 G37 G38"/>
              <a:gd name="G40" fmla="cos 10800 G39"/>
              <a:gd name="G41" fmla="sin 10800 G39"/>
              <a:gd name="G42" fmla="cos 8900 G39"/>
              <a:gd name="G43" fmla="sin 8900 G39"/>
              <a:gd name="G44" fmla="+- G40 10800 0"/>
              <a:gd name="G45" fmla="+- G41 10800 0"/>
              <a:gd name="G46" fmla="+- G42 10800 0"/>
              <a:gd name="G47" fmla="+- G43 10800 0"/>
              <a:gd name="G48" fmla="+- G35 10800 0"/>
              <a:gd name="G49" fmla="+- G36 10800 0"/>
              <a:gd name="T4" fmla="*/ 5287 w 21600"/>
              <a:gd name="T5" fmla="*/ 1512 h 21600"/>
              <a:gd name="T6" fmla="*/ 5519 w 21600"/>
              <a:gd name="T7" fmla="*/ 19114 h 21600"/>
              <a:gd name="T8" fmla="*/ 6257 w 21600"/>
              <a:gd name="T9" fmla="*/ 3146 h 21600"/>
              <a:gd name="T10" fmla="*/ 24270 w 21600"/>
              <a:gd name="T11" fmla="*/ 9905 h 21600"/>
              <a:gd name="T12" fmla="*/ 20870 w 21600"/>
              <a:gd name="T13" fmla="*/ 13789 h 21600"/>
              <a:gd name="T14" fmla="*/ 16986 w 21600"/>
              <a:gd name="T15" fmla="*/ 10389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9680" y="10210"/>
                </a:moveTo>
                <a:cubicBezTo>
                  <a:pt x="19369" y="5534"/>
                  <a:pt x="15486" y="1900"/>
                  <a:pt x="10800" y="1900"/>
                </a:cubicBezTo>
                <a:cubicBezTo>
                  <a:pt x="5884" y="1900"/>
                  <a:pt x="1900" y="5884"/>
                  <a:pt x="1900" y="10800"/>
                </a:cubicBezTo>
                <a:cubicBezTo>
                  <a:pt x="1899" y="13845"/>
                  <a:pt x="3457" y="16679"/>
                  <a:pt x="6028" y="18312"/>
                </a:cubicBezTo>
                <a:lnTo>
                  <a:pt x="5009" y="19916"/>
                </a:lnTo>
                <a:cubicBezTo>
                  <a:pt x="1889" y="17935"/>
                  <a:pt x="0" y="14495"/>
                  <a:pt x="0" y="10800"/>
                </a:cubicBezTo>
                <a:cubicBezTo>
                  <a:pt x="0" y="4835"/>
                  <a:pt x="4835" y="0"/>
                  <a:pt x="10800" y="0"/>
                </a:cubicBezTo>
                <a:cubicBezTo>
                  <a:pt x="16486" y="-1"/>
                  <a:pt x="21199" y="4409"/>
                  <a:pt x="21576" y="10084"/>
                </a:cubicBezTo>
                <a:lnTo>
                  <a:pt x="24270" y="9905"/>
                </a:lnTo>
                <a:lnTo>
                  <a:pt x="20870" y="13789"/>
                </a:lnTo>
                <a:lnTo>
                  <a:pt x="16986" y="10389"/>
                </a:lnTo>
                <a:lnTo>
                  <a:pt x="19680" y="10210"/>
                </a:lnTo>
                <a:close/>
              </a:path>
            </a:pathLst>
          </a:custGeom>
          <a:solidFill>
            <a:srgbClr val="FF9900"/>
          </a:solidFill>
          <a:ln w="9525">
            <a:noFill/>
            <a:miter lim="800000"/>
            <a:headEnd/>
            <a:tailEnd/>
          </a:ln>
          <a:effectLst/>
        </p:spPr>
        <p:txBody>
          <a:bodyPr wrap="none" anchor="ctr"/>
          <a:lstStyle/>
          <a:p>
            <a:endParaRPr lang="en-GB"/>
          </a:p>
        </p:txBody>
      </p:sp>
      <p:sp>
        <p:nvSpPr>
          <p:cNvPr id="24585" name="Text Box 9"/>
          <p:cNvSpPr txBox="1">
            <a:spLocks noChangeArrowheads="1"/>
          </p:cNvSpPr>
          <p:nvPr/>
        </p:nvSpPr>
        <p:spPr bwMode="auto">
          <a:xfrm>
            <a:off x="8351838" y="3068638"/>
            <a:ext cx="720725" cy="701675"/>
          </a:xfrm>
          <a:prstGeom prst="rect">
            <a:avLst/>
          </a:prstGeom>
          <a:noFill/>
          <a:ln w="9525">
            <a:noFill/>
            <a:miter lim="800000"/>
            <a:headEnd/>
            <a:tailEnd/>
          </a:ln>
          <a:effectLst/>
        </p:spPr>
        <p:txBody>
          <a:bodyPr>
            <a:spAutoFit/>
          </a:bodyPr>
          <a:lstStyle/>
          <a:p>
            <a:pPr>
              <a:spcBef>
                <a:spcPct val="50000"/>
              </a:spcBef>
            </a:pPr>
            <a:r>
              <a:rPr lang="en-GB" sz="2000" dirty="0">
                <a:solidFill>
                  <a:schemeClr val="accent1"/>
                </a:solidFill>
              </a:rPr>
              <a:t>29.5 days</a:t>
            </a:r>
          </a:p>
        </p:txBody>
      </p:sp>
      <p:sp>
        <p:nvSpPr>
          <p:cNvPr id="24586" name="AutoShape 10"/>
          <p:cNvSpPr>
            <a:spLocks noChangeArrowheads="1"/>
          </p:cNvSpPr>
          <p:nvPr/>
        </p:nvSpPr>
        <p:spPr bwMode="auto">
          <a:xfrm flipH="1" flipV="1">
            <a:off x="7451725" y="2528888"/>
            <a:ext cx="900113" cy="2520950"/>
          </a:xfrm>
          <a:prstGeom prst="curvedRightArrow">
            <a:avLst>
              <a:gd name="adj1" fmla="val 24415"/>
              <a:gd name="adj2" fmla="val 67489"/>
              <a:gd name="adj3" fmla="val 33333"/>
            </a:avLst>
          </a:prstGeom>
          <a:solidFill>
            <a:srgbClr val="FFCC00"/>
          </a:solidFill>
          <a:ln w="9525">
            <a:noFill/>
            <a:miter lim="800000"/>
            <a:headEnd/>
            <a:tailEnd/>
          </a:ln>
          <a:effectLst/>
        </p:spPr>
        <p:txBody>
          <a:bodyPr wrap="none" anchor="ctr"/>
          <a:lstStyle/>
          <a:p>
            <a:endParaRPr lang="en-GB"/>
          </a:p>
        </p:txBody>
      </p:sp>
      <p:sp>
        <p:nvSpPr>
          <p:cNvPr id="24587" name="Text Box 11"/>
          <p:cNvSpPr txBox="1">
            <a:spLocks noChangeArrowheads="1"/>
          </p:cNvSpPr>
          <p:nvPr/>
        </p:nvSpPr>
        <p:spPr bwMode="auto">
          <a:xfrm>
            <a:off x="1331913" y="3789363"/>
            <a:ext cx="900112" cy="701675"/>
          </a:xfrm>
          <a:prstGeom prst="rect">
            <a:avLst/>
          </a:prstGeom>
          <a:noFill/>
          <a:ln w="9525">
            <a:noFill/>
            <a:miter lim="800000"/>
            <a:headEnd/>
            <a:tailEnd/>
          </a:ln>
          <a:effectLst/>
        </p:spPr>
        <p:txBody>
          <a:bodyPr>
            <a:spAutoFit/>
          </a:bodyPr>
          <a:lstStyle/>
          <a:p>
            <a:pPr>
              <a:spcBef>
                <a:spcPct val="50000"/>
              </a:spcBef>
            </a:pPr>
            <a:r>
              <a:rPr lang="en-GB" sz="2000">
                <a:solidFill>
                  <a:schemeClr val="accent1"/>
                </a:solidFill>
              </a:rPr>
              <a:t>24 hours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5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58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458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458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58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58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458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458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4579">
                                            <p:txEl>
                                              <p:pRg st="6" end="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1" nodeType="clickEffect">
                                  <p:stCondLst>
                                    <p:cond delay="0"/>
                                  </p:stCondLst>
                                  <p:childTnLst>
                                    <p:set>
                                      <p:cBhvr>
                                        <p:cTn id="42" dur="1" fill="hold">
                                          <p:stCondLst>
                                            <p:cond delay="0"/>
                                          </p:stCondLst>
                                        </p:cTn>
                                        <p:tgtEl>
                                          <p:spTgt spid="24582"/>
                                        </p:tgtEl>
                                        <p:attrNameLst>
                                          <p:attrName>style.visibility</p:attrName>
                                        </p:attrNameLst>
                                      </p:cBhvr>
                                      <p:to>
                                        <p:strVal val="hidden"/>
                                      </p:to>
                                    </p:set>
                                  </p:childTnLst>
                                </p:cTn>
                              </p:par>
                              <p:par>
                                <p:cTn id="43" presetID="1" presetClass="entr" presetSubtype="0" fill="hold" grpId="0" nodeType="withEffect">
                                  <p:stCondLst>
                                    <p:cond delay="0"/>
                                  </p:stCondLst>
                                  <p:childTnLst>
                                    <p:set>
                                      <p:cBhvr>
                                        <p:cTn id="44" dur="1" fill="hold">
                                          <p:stCondLst>
                                            <p:cond delay="0"/>
                                          </p:stCondLst>
                                        </p:cTn>
                                        <p:tgtEl>
                                          <p:spTgt spid="245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8" grpId="0" animBg="1"/>
      <p:bldP spid="24582" grpId="0" animBg="1"/>
      <p:bldP spid="24582" grpId="1" animBg="1"/>
      <p:bldP spid="24580" grpId="0" animBg="1"/>
      <p:bldP spid="24581" grpId="0" animBg="1"/>
      <p:bldP spid="24584" grpId="0" animBg="1"/>
      <p:bldP spid="24585" grpId="0"/>
      <p:bldP spid="24586" grpId="0" animBg="1"/>
      <p:bldP spid="2458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6" name="Oval 6"/>
          <p:cNvSpPr>
            <a:spLocks noChangeArrowheads="1"/>
          </p:cNvSpPr>
          <p:nvPr/>
        </p:nvSpPr>
        <p:spPr bwMode="auto">
          <a:xfrm rot="-1566140">
            <a:off x="725488" y="3082925"/>
            <a:ext cx="1979612" cy="1620838"/>
          </a:xfrm>
          <a:prstGeom prst="ellipse">
            <a:avLst/>
          </a:prstGeom>
          <a:solidFill>
            <a:srgbClr val="00FFFF"/>
          </a:solidFill>
          <a:ln w="9525">
            <a:noFill/>
            <a:round/>
            <a:headEnd/>
            <a:tailEnd/>
          </a:ln>
          <a:effectLst/>
        </p:spPr>
        <p:txBody>
          <a:bodyPr wrap="none" anchor="ctr"/>
          <a:lstStyle/>
          <a:p>
            <a:endParaRPr lang="en-GB"/>
          </a:p>
        </p:txBody>
      </p:sp>
      <p:sp>
        <p:nvSpPr>
          <p:cNvPr id="25602" name="Rectangle 2"/>
          <p:cNvSpPr>
            <a:spLocks noGrp="1" noChangeArrowheads="1"/>
          </p:cNvSpPr>
          <p:nvPr>
            <p:ph type="title"/>
          </p:nvPr>
        </p:nvSpPr>
        <p:spPr/>
        <p:txBody>
          <a:bodyPr/>
          <a:lstStyle/>
          <a:p>
            <a:r>
              <a:rPr lang="en-GB"/>
              <a:t>So what?</a:t>
            </a:r>
          </a:p>
        </p:txBody>
      </p:sp>
      <p:sp>
        <p:nvSpPr>
          <p:cNvPr id="25603" name="Rectangle 3"/>
          <p:cNvSpPr>
            <a:spLocks noGrp="1" noChangeArrowheads="1"/>
          </p:cNvSpPr>
          <p:nvPr>
            <p:ph type="body" idx="1"/>
          </p:nvPr>
        </p:nvSpPr>
        <p:spPr/>
        <p:txBody>
          <a:bodyPr/>
          <a:lstStyle/>
          <a:p>
            <a:r>
              <a:rPr lang="en-GB" dirty="0"/>
              <a:t>What effect will the tidal bulge now have on the Moon?</a:t>
            </a:r>
          </a:p>
          <a:p>
            <a:endParaRPr lang="en-GB" dirty="0"/>
          </a:p>
          <a:p>
            <a:endParaRPr lang="en-GB" dirty="0"/>
          </a:p>
          <a:p>
            <a:endParaRPr lang="en-GB" dirty="0"/>
          </a:p>
          <a:p>
            <a:endParaRPr lang="en-GB" dirty="0"/>
          </a:p>
          <a:p>
            <a:r>
              <a:rPr lang="en-GB" dirty="0"/>
              <a:t>The tidal bulge therefore will speed the Moon up, which will…</a:t>
            </a:r>
          </a:p>
          <a:p>
            <a:r>
              <a:rPr lang="en-GB" dirty="0"/>
              <a:t>put it into a higher orbit!</a:t>
            </a:r>
          </a:p>
        </p:txBody>
      </p:sp>
      <p:sp>
        <p:nvSpPr>
          <p:cNvPr id="25604" name="Oval 4"/>
          <p:cNvSpPr>
            <a:spLocks noChangeArrowheads="1"/>
          </p:cNvSpPr>
          <p:nvPr/>
        </p:nvSpPr>
        <p:spPr bwMode="auto">
          <a:xfrm>
            <a:off x="971550" y="3159125"/>
            <a:ext cx="1439863" cy="1439863"/>
          </a:xfrm>
          <a:prstGeom prst="ellipse">
            <a:avLst/>
          </a:prstGeom>
          <a:solidFill>
            <a:srgbClr val="00FF00"/>
          </a:solidFill>
          <a:ln w="9525">
            <a:noFill/>
            <a:round/>
            <a:headEnd/>
            <a:tailEnd/>
          </a:ln>
          <a:effectLst/>
        </p:spPr>
        <p:txBody>
          <a:bodyPr wrap="none" anchor="ctr"/>
          <a:lstStyle/>
          <a:p>
            <a:endParaRPr lang="en-GB"/>
          </a:p>
        </p:txBody>
      </p:sp>
      <p:sp>
        <p:nvSpPr>
          <p:cNvPr id="25605" name="Oval 5"/>
          <p:cNvSpPr>
            <a:spLocks noChangeArrowheads="1"/>
          </p:cNvSpPr>
          <p:nvPr/>
        </p:nvSpPr>
        <p:spPr bwMode="auto">
          <a:xfrm>
            <a:off x="7451725" y="3519488"/>
            <a:ext cx="720725" cy="720725"/>
          </a:xfrm>
          <a:prstGeom prst="ellipse">
            <a:avLst/>
          </a:prstGeom>
          <a:solidFill>
            <a:srgbClr val="969696"/>
          </a:solidFill>
          <a:ln w="9525">
            <a:noFill/>
            <a:round/>
            <a:headEnd/>
            <a:tailEnd/>
          </a:ln>
          <a:effectLst/>
        </p:spPr>
        <p:txBody>
          <a:bodyPr wrap="none" anchor="ctr"/>
          <a:lstStyle/>
          <a:p>
            <a:endParaRPr lang="en-GB"/>
          </a:p>
        </p:txBody>
      </p:sp>
      <p:sp>
        <p:nvSpPr>
          <p:cNvPr id="25607" name="Line 7"/>
          <p:cNvSpPr>
            <a:spLocks noChangeShapeType="1"/>
          </p:cNvSpPr>
          <p:nvPr/>
        </p:nvSpPr>
        <p:spPr bwMode="auto">
          <a:xfrm flipH="1" flipV="1">
            <a:off x="2592388" y="3429000"/>
            <a:ext cx="5208587" cy="465138"/>
          </a:xfrm>
          <a:prstGeom prst="line">
            <a:avLst/>
          </a:prstGeom>
          <a:noFill/>
          <a:ln w="25400">
            <a:solidFill>
              <a:srgbClr val="FF0000"/>
            </a:solidFill>
            <a:round/>
            <a:headEnd/>
            <a:tailEnd type="triangle" w="lg" len="lg"/>
          </a:ln>
          <a:effectLst/>
        </p:spPr>
        <p:txBody>
          <a:bodyPr anchor="ctr"/>
          <a:lstStyle/>
          <a:p>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childTnLst>
                                </p:cTn>
                              </p:par>
                              <p:par>
                                <p:cTn id="7" presetID="10" presetClass="entr" presetSubtype="0" fill="hold" grpId="0" nodeType="withEffect">
                                  <p:stCondLst>
                                    <p:cond delay="0"/>
                                  </p:stCondLst>
                                  <p:childTnLst>
                                    <p:set>
                                      <p:cBhvr>
                                        <p:cTn id="8" dur="1" fill="hold">
                                          <p:stCondLst>
                                            <p:cond delay="0"/>
                                          </p:stCondLst>
                                        </p:cTn>
                                        <p:tgtEl>
                                          <p:spTgt spid="25604"/>
                                        </p:tgtEl>
                                        <p:attrNameLst>
                                          <p:attrName>style.visibility</p:attrName>
                                        </p:attrNameLst>
                                      </p:cBhvr>
                                      <p:to>
                                        <p:strVal val="visible"/>
                                      </p:to>
                                    </p:set>
                                    <p:animEffect transition="in" filter="fade">
                                      <p:cBhvr>
                                        <p:cTn id="9" dur="2000"/>
                                        <p:tgtEl>
                                          <p:spTgt spid="25604"/>
                                        </p:tgtEl>
                                      </p:cBhvr>
                                    </p:animEffect>
                                  </p:childTnLst>
                                </p:cTn>
                              </p:par>
                              <p:par>
                                <p:cTn id="10" presetID="10" presetClass="entr" presetSubtype="0" fill="hold" grpId="0" nodeType="withEffect">
                                  <p:stCondLst>
                                    <p:cond delay="0"/>
                                  </p:stCondLst>
                                  <p:childTnLst>
                                    <p:set>
                                      <p:cBhvr>
                                        <p:cTn id="11" dur="1" fill="hold">
                                          <p:stCondLst>
                                            <p:cond delay="0"/>
                                          </p:stCondLst>
                                        </p:cTn>
                                        <p:tgtEl>
                                          <p:spTgt spid="25605"/>
                                        </p:tgtEl>
                                        <p:attrNameLst>
                                          <p:attrName>style.visibility</p:attrName>
                                        </p:attrNameLst>
                                      </p:cBhvr>
                                      <p:to>
                                        <p:strVal val="visible"/>
                                      </p:to>
                                    </p:set>
                                    <p:animEffect transition="in" filter="fade">
                                      <p:cBhvr>
                                        <p:cTn id="12" dur="2000"/>
                                        <p:tgtEl>
                                          <p:spTgt spid="25605"/>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5606"/>
                                        </p:tgtEl>
                                        <p:attrNameLst>
                                          <p:attrName>style.visibility</p:attrName>
                                        </p:attrNameLst>
                                      </p:cBhvr>
                                      <p:to>
                                        <p:strVal val="visible"/>
                                      </p:to>
                                    </p:set>
                                    <p:animEffect transition="in" filter="fade">
                                      <p:cBhvr>
                                        <p:cTn id="15" dur="2000"/>
                                        <p:tgtEl>
                                          <p:spTgt spid="25606"/>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25607"/>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25603">
                                            <p:txEl>
                                              <p:pRg st="5" end="5"/>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2560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6" grpId="0" animBg="1"/>
      <p:bldP spid="25603" grpId="0" uiExpand="1" build="p"/>
      <p:bldP spid="25604" grpId="0" animBg="1"/>
      <p:bldP spid="25605" grpId="0" animBg="1"/>
      <p:bldP spid="2560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GB" dirty="0"/>
              <a:t>I bet it’s not measurable!</a:t>
            </a:r>
          </a:p>
        </p:txBody>
      </p:sp>
      <p:sp>
        <p:nvSpPr>
          <p:cNvPr id="26627" name="Rectangle 3"/>
          <p:cNvSpPr>
            <a:spLocks noGrp="1" noChangeArrowheads="1"/>
          </p:cNvSpPr>
          <p:nvPr>
            <p:ph type="body" idx="1"/>
          </p:nvPr>
        </p:nvSpPr>
        <p:spPr>
          <a:xfrm>
            <a:off x="228600" y="1180407"/>
            <a:ext cx="5008418" cy="5448993"/>
          </a:xfrm>
        </p:spPr>
        <p:txBody>
          <a:bodyPr/>
          <a:lstStyle/>
          <a:p>
            <a:r>
              <a:rPr lang="en-GB" dirty="0"/>
              <a:t>Oh yes it is!</a:t>
            </a:r>
          </a:p>
          <a:p>
            <a:r>
              <a:rPr lang="en-GB" dirty="0"/>
              <a:t>The Apollo missions placed three </a:t>
            </a:r>
            <a:r>
              <a:rPr lang="en-GB" dirty="0" err="1"/>
              <a:t>retroreflector</a:t>
            </a:r>
            <a:r>
              <a:rPr lang="en-GB" dirty="0"/>
              <a:t> arrays on the Moon, and laser ranging has been carried out ever since</a:t>
            </a:r>
          </a:p>
          <a:p>
            <a:r>
              <a:rPr lang="en-GB" dirty="0"/>
              <a:t>The Moon is receding from the Earth by 3.8 cm per year</a:t>
            </a:r>
          </a:p>
        </p:txBody>
      </p:sp>
      <p:pic>
        <p:nvPicPr>
          <p:cNvPr id="4" name="Picture 3" descr="Retroreflector.gif"/>
          <p:cNvPicPr>
            <a:picLocks noChangeAspect="1"/>
          </p:cNvPicPr>
          <p:nvPr/>
        </p:nvPicPr>
        <p:blipFill>
          <a:blip r:embed="rId2" cstate="print"/>
          <a:stretch>
            <a:fillRect/>
          </a:stretch>
        </p:blipFill>
        <p:spPr>
          <a:xfrm>
            <a:off x="5237018" y="1664933"/>
            <a:ext cx="3906982" cy="400522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627">
                                            <p:txEl>
                                              <p:pRg st="1" end="1"/>
                                            </p:txEl>
                                          </p:spTgt>
                                        </p:tgtEl>
                                        <p:attrNameLst>
                                          <p:attrName>style.visibility</p:attrName>
                                        </p:attrNameLst>
                                      </p:cBhvr>
                                      <p:to>
                                        <p:strVal val="visible"/>
                                      </p:to>
                                    </p:set>
                                  </p:childTnLst>
                                </p:cTn>
                              </p:par>
                              <p:par>
                                <p:cTn id="11" presetID="10"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20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2662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GB"/>
              <a:t>What about the Earth?</a:t>
            </a:r>
          </a:p>
        </p:txBody>
      </p:sp>
      <p:sp>
        <p:nvSpPr>
          <p:cNvPr id="27651" name="Rectangle 3"/>
          <p:cNvSpPr>
            <a:spLocks noGrp="1" noChangeArrowheads="1"/>
          </p:cNvSpPr>
          <p:nvPr>
            <p:ph type="body" idx="1"/>
          </p:nvPr>
        </p:nvSpPr>
        <p:spPr/>
        <p:txBody>
          <a:bodyPr/>
          <a:lstStyle/>
          <a:p>
            <a:pPr>
              <a:lnSpc>
                <a:spcPct val="90000"/>
              </a:lnSpc>
            </a:pPr>
            <a:r>
              <a:rPr lang="en-GB" dirty="0"/>
              <a:t>The huge forces of tidal friction also slow down the Earth by 17 </a:t>
            </a:r>
            <a:r>
              <a:rPr lang="en-GB" dirty="0" err="1"/>
              <a:t>μs</a:t>
            </a:r>
            <a:r>
              <a:rPr lang="en-GB" dirty="0"/>
              <a:t> per year</a:t>
            </a:r>
          </a:p>
          <a:p>
            <a:pPr>
              <a:lnSpc>
                <a:spcPct val="90000"/>
              </a:lnSpc>
            </a:pPr>
            <a:r>
              <a:rPr lang="en-GB" dirty="0"/>
              <a:t>How long was a day for the dinosaurs, 65 million years ago?</a:t>
            </a:r>
          </a:p>
          <a:p>
            <a:pPr>
              <a:lnSpc>
                <a:spcPct val="90000"/>
              </a:lnSpc>
            </a:pPr>
            <a:r>
              <a:rPr lang="en-GB" dirty="0"/>
              <a:t>Eventually, these two effects will lead to a spin-orbit resonance between the Earth and Moon: the Earth will rotate once on its axis every 47 days, as will the Moon</a:t>
            </a:r>
          </a:p>
          <a:p>
            <a:pPr>
              <a:lnSpc>
                <a:spcPct val="90000"/>
              </a:lnSpc>
            </a:pPr>
            <a:r>
              <a:rPr lang="en-GB" dirty="0"/>
              <a:t>The Moon will then always be above the same point on Earth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6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6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765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CPD Template">
  <a:themeElements>
    <a:clrScheme name="">
      <a:dk1>
        <a:srgbClr val="000000"/>
      </a:dk1>
      <a:lt1>
        <a:srgbClr val="FFFFFF"/>
      </a:lt1>
      <a:dk2>
        <a:srgbClr val="000000"/>
      </a:dk2>
      <a:lt2>
        <a:srgbClr val="FFFF00"/>
      </a:lt2>
      <a:accent1>
        <a:srgbClr val="FF9900"/>
      </a:accent1>
      <a:accent2>
        <a:srgbClr val="00FFFF"/>
      </a:accent2>
      <a:accent3>
        <a:srgbClr val="AAAAAA"/>
      </a:accent3>
      <a:accent4>
        <a:srgbClr val="DADADA"/>
      </a:accent4>
      <a:accent5>
        <a:srgbClr val="FFCAAA"/>
      </a:accent5>
      <a:accent6>
        <a:srgbClr val="00E7E7"/>
      </a:accent6>
      <a:hlink>
        <a:srgbClr val="FF0000"/>
      </a:hlink>
      <a:folHlink>
        <a:srgbClr val="969696"/>
      </a:folHlink>
    </a:clrScheme>
    <a:fontScheme name="BCPD Template">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1" i="0" u="none" strike="noStrike" cap="none" normalizeH="0" baseline="0" smtClean="0">
            <a:ln>
              <a:noFill/>
            </a:ln>
            <a:solidFill>
              <a:schemeClr val="accent2"/>
            </a:solidFill>
            <a:effectLst/>
            <a:latin typeface="Garamond"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1" i="0" u="none" strike="noStrike" cap="none" normalizeH="0" baseline="0" smtClean="0">
            <a:ln>
              <a:noFill/>
            </a:ln>
            <a:solidFill>
              <a:schemeClr val="accent2"/>
            </a:solidFill>
            <a:effectLst/>
            <a:latin typeface="Garamond" pitchFamily="18" charset="0"/>
          </a:defRPr>
        </a:defPPr>
      </a:lstStyle>
    </a:lnDef>
  </a:objectDefaults>
  <a:extraClrSchemeLst>
    <a:extraClrScheme>
      <a:clrScheme name="BCPD 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CPD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CPD 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CPD 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CPD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CPD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CPD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\\bc.local\BcDfs\Faculty home areas and redirected folders\Teaching\mharrison\Application Data\Microsoft\Templates\BCPD Template.pot</Template>
  <TotalTime>18</TotalTime>
  <Words>798</Words>
  <Application>Microsoft Office PowerPoint</Application>
  <PresentationFormat>On-screen Show (4:3)</PresentationFormat>
  <Paragraphs>69</Paragraphs>
  <Slides>9</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Calibri</vt:lpstr>
      <vt:lpstr>Garamond</vt:lpstr>
      <vt:lpstr>BCPD Template</vt:lpstr>
      <vt:lpstr>PowerPoint Presentation</vt:lpstr>
      <vt:lpstr>What causes the Tides?</vt:lpstr>
      <vt:lpstr>The Earth and Moon</vt:lpstr>
      <vt:lpstr>Starting simply…</vt:lpstr>
      <vt:lpstr>More accurately: </vt:lpstr>
      <vt:lpstr>What about rotation effects?</vt:lpstr>
      <vt:lpstr>So what?</vt:lpstr>
      <vt:lpstr>I bet it’s not measurable!</vt:lpstr>
      <vt:lpstr>What about the Earth?</vt:lpstr>
    </vt:vector>
  </TitlesOfParts>
  <Company>Bradfield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Tides</dc:title>
  <dc:creator>Mark Harrison</dc:creator>
  <cp:lastModifiedBy>Harrison, M A T</cp:lastModifiedBy>
  <cp:revision>42</cp:revision>
  <dcterms:created xsi:type="dcterms:W3CDTF">2004-09-03T12:36:13Z</dcterms:created>
  <dcterms:modified xsi:type="dcterms:W3CDTF">2017-03-14T11:21:55Z</dcterms:modified>
</cp:coreProperties>
</file>