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6" r:id="rId3"/>
    <p:sldId id="264" r:id="rId4"/>
    <p:sldId id="265" r:id="rId5"/>
    <p:sldId id="267" r:id="rId6"/>
    <p:sldId id="269" r:id="rId7"/>
    <p:sldId id="268" r:id="rId8"/>
    <p:sldId id="273" r:id="rId9"/>
    <p:sldId id="271" r:id="rId10"/>
    <p:sldId id="276" r:id="rId11"/>
    <p:sldId id="275" r:id="rId1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FF00"/>
    <a:srgbClr val="FF0000"/>
    <a:srgbClr val="00FF00"/>
    <a:srgbClr val="00FFFF"/>
    <a:srgbClr val="FFCCCC"/>
    <a:srgbClr val="9A0000"/>
    <a:srgbClr val="114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3" autoAdjust="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E52A-9D0E-4121-9890-F8B037BBE602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8F1DA-F6F9-47E3-BC04-18C720FBC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20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16333-68EA-4718-88A5-2474CA59E4FE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5DD90-E6DB-46DF-8EAB-645D1B5AA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88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 cones’ peak response = 560nm, M cones =</a:t>
            </a:r>
            <a:r>
              <a:rPr lang="en-GB" baseline="0" dirty="0"/>
              <a:t> 530nm, S cones = 430nm. L cones’ peak response is not actually terribly strong in the red region, but most people have more L cones </a:t>
            </a:r>
            <a:r>
              <a:rPr lang="en-GB" baseline="0"/>
              <a:t>than M and S, </a:t>
            </a:r>
            <a:r>
              <a:rPr lang="en-GB" baseline="0" dirty="0"/>
              <a:t>so the total input to the brain is higher.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5DD90-E6DB-46DF-8EAB-645D1B5AACC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85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0" y="609600"/>
            <a:ext cx="8637588" cy="1019175"/>
            <a:chOff x="1141" y="1158"/>
            <a:chExt cx="9619" cy="1134"/>
          </a:xfrm>
        </p:grpSpPr>
        <p:grpSp>
          <p:nvGrpSpPr>
            <p:cNvPr id="5" name="Group 5"/>
            <p:cNvGrpSpPr>
              <a:grpSpLocks noChangeAspect="1"/>
            </p:cNvGrpSpPr>
            <p:nvPr/>
          </p:nvGrpSpPr>
          <p:grpSpPr bwMode="auto">
            <a:xfrm>
              <a:off x="9627" y="1158"/>
              <a:ext cx="1133" cy="1134"/>
              <a:chOff x="9627" y="1158"/>
              <a:chExt cx="1133" cy="1134"/>
            </a:xfrm>
          </p:grpSpPr>
          <p:sp>
            <p:nvSpPr>
              <p:cNvPr id="7" name="Oval 6"/>
              <p:cNvSpPr>
                <a:spLocks noChangeAspect="1" noChangeArrowheads="1"/>
              </p:cNvSpPr>
              <p:nvPr/>
            </p:nvSpPr>
            <p:spPr bwMode="auto">
              <a:xfrm>
                <a:off x="10003" y="1534"/>
                <a:ext cx="378" cy="37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Freeform 7"/>
              <p:cNvSpPr>
                <a:spLocks noChangeAspect="1"/>
              </p:cNvSpPr>
              <p:nvPr/>
            </p:nvSpPr>
            <p:spPr bwMode="auto">
              <a:xfrm>
                <a:off x="10161" y="1158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8"/>
              <p:cNvSpPr>
                <a:spLocks noChangeAspect="1"/>
              </p:cNvSpPr>
              <p:nvPr/>
            </p:nvSpPr>
            <p:spPr bwMode="auto">
              <a:xfrm rot="1800000">
                <a:off x="10355" y="1211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9"/>
              <p:cNvSpPr>
                <a:spLocks noChangeAspect="1"/>
              </p:cNvSpPr>
              <p:nvPr/>
            </p:nvSpPr>
            <p:spPr bwMode="auto">
              <a:xfrm rot="3600000">
                <a:off x="10490" y="1348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0"/>
              <p:cNvSpPr>
                <a:spLocks noChangeAspect="1"/>
              </p:cNvSpPr>
              <p:nvPr/>
            </p:nvSpPr>
            <p:spPr bwMode="auto">
              <a:xfrm rot="19800000">
                <a:off x="9977" y="1213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1"/>
              <p:cNvSpPr>
                <a:spLocks noChangeAspect="1"/>
              </p:cNvSpPr>
              <p:nvPr/>
            </p:nvSpPr>
            <p:spPr bwMode="auto">
              <a:xfrm rot="18000000">
                <a:off x="9852" y="1344"/>
                <a:ext cx="53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2"/>
              <p:cNvSpPr>
                <a:spLocks noChangeAspect="1"/>
              </p:cNvSpPr>
              <p:nvPr/>
            </p:nvSpPr>
            <p:spPr bwMode="auto">
              <a:xfrm rot="16200000">
                <a:off x="9809" y="1518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3"/>
              <p:cNvSpPr>
                <a:spLocks noChangeAspect="1"/>
              </p:cNvSpPr>
              <p:nvPr/>
            </p:nvSpPr>
            <p:spPr bwMode="auto">
              <a:xfrm rot="14400000">
                <a:off x="9865" y="1715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4"/>
              <p:cNvSpPr>
                <a:spLocks noChangeAspect="1"/>
              </p:cNvSpPr>
              <p:nvPr/>
            </p:nvSpPr>
            <p:spPr bwMode="auto">
              <a:xfrm rot="12600000">
                <a:off x="9996" y="1835"/>
                <a:ext cx="51" cy="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5"/>
              <p:cNvSpPr>
                <a:spLocks noChangeAspect="1"/>
              </p:cNvSpPr>
              <p:nvPr/>
            </p:nvSpPr>
            <p:spPr bwMode="auto">
              <a:xfrm rot="10800000">
                <a:off x="10168" y="1877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Freeform 16"/>
              <p:cNvSpPr>
                <a:spLocks noChangeAspect="1"/>
              </p:cNvSpPr>
              <p:nvPr/>
            </p:nvSpPr>
            <p:spPr bwMode="auto">
              <a:xfrm rot="9000000">
                <a:off x="10336" y="183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Freeform 17"/>
              <p:cNvSpPr>
                <a:spLocks noChangeAspect="1"/>
              </p:cNvSpPr>
              <p:nvPr/>
            </p:nvSpPr>
            <p:spPr bwMode="auto">
              <a:xfrm rot="7200000">
                <a:off x="10482" y="1692"/>
                <a:ext cx="53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8"/>
              <p:cNvSpPr>
                <a:spLocks noChangeAspect="1"/>
              </p:cNvSpPr>
              <p:nvPr/>
            </p:nvSpPr>
            <p:spPr bwMode="auto">
              <a:xfrm rot="5400000">
                <a:off x="10527" y="151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9"/>
              <p:cNvSpPr>
                <a:spLocks noChangeAspect="1"/>
              </p:cNvSpPr>
              <p:nvPr/>
            </p:nvSpPr>
            <p:spPr bwMode="auto">
              <a:xfrm rot="900000">
                <a:off x="10246" y="1342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20"/>
              <p:cNvSpPr>
                <a:spLocks noChangeAspect="1"/>
              </p:cNvSpPr>
              <p:nvPr/>
            </p:nvSpPr>
            <p:spPr bwMode="auto">
              <a:xfrm rot="2700000">
                <a:off x="10369" y="1426"/>
                <a:ext cx="44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1"/>
              <p:cNvSpPr>
                <a:spLocks noChangeAspect="1"/>
              </p:cNvSpPr>
              <p:nvPr/>
            </p:nvSpPr>
            <p:spPr bwMode="auto">
              <a:xfrm rot="4500000">
                <a:off x="10435" y="1536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2"/>
              <p:cNvSpPr>
                <a:spLocks noChangeAspect="1"/>
              </p:cNvSpPr>
              <p:nvPr/>
            </p:nvSpPr>
            <p:spPr bwMode="auto">
              <a:xfrm rot="6300000">
                <a:off x="10417" y="1665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3"/>
              <p:cNvSpPr>
                <a:spLocks noChangeAspect="1"/>
              </p:cNvSpPr>
              <p:nvPr/>
            </p:nvSpPr>
            <p:spPr bwMode="auto">
              <a:xfrm rot="8100000">
                <a:off x="10339" y="178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Freeform 24"/>
              <p:cNvSpPr>
                <a:spLocks noChangeAspect="1"/>
              </p:cNvSpPr>
              <p:nvPr/>
            </p:nvSpPr>
            <p:spPr bwMode="auto">
              <a:xfrm rot="9900000">
                <a:off x="10230" y="1838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Freeform 25"/>
              <p:cNvSpPr>
                <a:spLocks noChangeAspect="1"/>
              </p:cNvSpPr>
              <p:nvPr/>
            </p:nvSpPr>
            <p:spPr bwMode="auto">
              <a:xfrm rot="11700000">
                <a:off x="10115" y="184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Freeform 26"/>
              <p:cNvSpPr>
                <a:spLocks noChangeAspect="1"/>
              </p:cNvSpPr>
              <p:nvPr/>
            </p:nvSpPr>
            <p:spPr bwMode="auto">
              <a:xfrm rot="13500000">
                <a:off x="10010" y="1790"/>
                <a:ext cx="41" cy="2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15300000">
                <a:off x="9925" y="1675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7100000">
                <a:off x="9919" y="1532"/>
                <a:ext cx="41" cy="2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29"/>
              <p:cNvSpPr>
                <a:spLocks noChangeAspect="1"/>
              </p:cNvSpPr>
              <p:nvPr/>
            </p:nvSpPr>
            <p:spPr bwMode="auto">
              <a:xfrm rot="18900000">
                <a:off x="9972" y="1414"/>
                <a:ext cx="42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30"/>
              <p:cNvSpPr>
                <a:spLocks noChangeAspect="1"/>
              </p:cNvSpPr>
              <p:nvPr/>
            </p:nvSpPr>
            <p:spPr bwMode="auto">
              <a:xfrm rot="20700000">
                <a:off x="10090" y="1336"/>
                <a:ext cx="41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6" name="Rectangle 31"/>
            <p:cNvSpPr>
              <a:spLocks noChangeAspect="1" noChangeArrowheads="1"/>
            </p:cNvSpPr>
            <p:nvPr/>
          </p:nvSpPr>
          <p:spPr bwMode="auto">
            <a:xfrm>
              <a:off x="1141" y="1700"/>
              <a:ext cx="8505" cy="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Bradfield College Physics Department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Welcome to Year 12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Bradfield College Physics Department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91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7"/>
          <p:cNvGrpSpPr>
            <a:grpSpLocks noChangeAspect="1"/>
          </p:cNvGrpSpPr>
          <p:nvPr/>
        </p:nvGrpSpPr>
        <p:grpSpPr bwMode="auto">
          <a:xfrm>
            <a:off x="0" y="609600"/>
            <a:ext cx="8637588" cy="1019175"/>
            <a:chOff x="1141" y="1158"/>
            <a:chExt cx="9619" cy="1134"/>
          </a:xfrm>
        </p:grpSpPr>
        <p:grpSp>
          <p:nvGrpSpPr>
            <p:cNvPr id="1029" name="Group 8"/>
            <p:cNvGrpSpPr>
              <a:grpSpLocks noChangeAspect="1"/>
            </p:cNvGrpSpPr>
            <p:nvPr/>
          </p:nvGrpSpPr>
          <p:grpSpPr bwMode="auto">
            <a:xfrm>
              <a:off x="9626" y="1158"/>
              <a:ext cx="1134" cy="1134"/>
              <a:chOff x="9626" y="1158"/>
              <a:chExt cx="1134" cy="1134"/>
            </a:xfrm>
          </p:grpSpPr>
          <p:sp>
            <p:nvSpPr>
              <p:cNvPr id="1033" name="Oval 9"/>
              <p:cNvSpPr>
                <a:spLocks noChangeAspect="1" noChangeArrowheads="1"/>
              </p:cNvSpPr>
              <p:nvPr/>
            </p:nvSpPr>
            <p:spPr bwMode="auto">
              <a:xfrm>
                <a:off x="10003" y="1534"/>
                <a:ext cx="378" cy="37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4" name="Freeform 10"/>
              <p:cNvSpPr>
                <a:spLocks noChangeAspect="1"/>
              </p:cNvSpPr>
              <p:nvPr/>
            </p:nvSpPr>
            <p:spPr bwMode="auto">
              <a:xfrm>
                <a:off x="10161" y="1158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5" name="Freeform 11"/>
              <p:cNvSpPr>
                <a:spLocks noChangeAspect="1"/>
              </p:cNvSpPr>
              <p:nvPr/>
            </p:nvSpPr>
            <p:spPr bwMode="auto">
              <a:xfrm rot="1800000">
                <a:off x="10355" y="1211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6" name="Freeform 12"/>
              <p:cNvSpPr>
                <a:spLocks noChangeAspect="1"/>
              </p:cNvSpPr>
              <p:nvPr/>
            </p:nvSpPr>
            <p:spPr bwMode="auto">
              <a:xfrm rot="3600000">
                <a:off x="10490" y="1348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7" name="Freeform 13"/>
              <p:cNvSpPr>
                <a:spLocks noChangeAspect="1"/>
              </p:cNvSpPr>
              <p:nvPr/>
            </p:nvSpPr>
            <p:spPr bwMode="auto">
              <a:xfrm rot="19800000">
                <a:off x="9977" y="1213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8" name="Freeform 14"/>
              <p:cNvSpPr>
                <a:spLocks noChangeAspect="1"/>
              </p:cNvSpPr>
              <p:nvPr/>
            </p:nvSpPr>
            <p:spPr bwMode="auto">
              <a:xfrm rot="18000000">
                <a:off x="9852" y="1344"/>
                <a:ext cx="53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9" name="Freeform 15"/>
              <p:cNvSpPr>
                <a:spLocks noChangeAspect="1"/>
              </p:cNvSpPr>
              <p:nvPr/>
            </p:nvSpPr>
            <p:spPr bwMode="auto">
              <a:xfrm rot="16200000">
                <a:off x="9813" y="1519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0" name="Freeform 16"/>
              <p:cNvSpPr>
                <a:spLocks noChangeAspect="1"/>
              </p:cNvSpPr>
              <p:nvPr/>
            </p:nvSpPr>
            <p:spPr bwMode="auto">
              <a:xfrm rot="14400000">
                <a:off x="9865" y="1714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1" name="Freeform 17"/>
              <p:cNvSpPr>
                <a:spLocks noChangeAspect="1"/>
              </p:cNvSpPr>
              <p:nvPr/>
            </p:nvSpPr>
            <p:spPr bwMode="auto">
              <a:xfrm rot="12600000">
                <a:off x="9996" y="1835"/>
                <a:ext cx="51" cy="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2" name="Freeform 18"/>
              <p:cNvSpPr>
                <a:spLocks noChangeAspect="1"/>
              </p:cNvSpPr>
              <p:nvPr/>
            </p:nvSpPr>
            <p:spPr bwMode="auto">
              <a:xfrm rot="10800000">
                <a:off x="10168" y="1877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3" name="Freeform 19"/>
              <p:cNvSpPr>
                <a:spLocks noChangeAspect="1"/>
              </p:cNvSpPr>
              <p:nvPr/>
            </p:nvSpPr>
            <p:spPr bwMode="auto">
              <a:xfrm rot="9000000">
                <a:off x="10336" y="183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4" name="Freeform 20"/>
              <p:cNvSpPr>
                <a:spLocks noChangeAspect="1"/>
              </p:cNvSpPr>
              <p:nvPr/>
            </p:nvSpPr>
            <p:spPr bwMode="auto">
              <a:xfrm rot="7200000">
                <a:off x="10482" y="1693"/>
                <a:ext cx="53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5" name="Freeform 21"/>
              <p:cNvSpPr>
                <a:spLocks noChangeAspect="1"/>
              </p:cNvSpPr>
              <p:nvPr/>
            </p:nvSpPr>
            <p:spPr bwMode="auto">
              <a:xfrm rot="5400000">
                <a:off x="10527" y="151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6" name="Freeform 22"/>
              <p:cNvSpPr>
                <a:spLocks noChangeAspect="1"/>
              </p:cNvSpPr>
              <p:nvPr/>
            </p:nvSpPr>
            <p:spPr bwMode="auto">
              <a:xfrm rot="900000">
                <a:off x="10246" y="1342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7" name="Freeform 23"/>
              <p:cNvSpPr>
                <a:spLocks noChangeAspect="1"/>
              </p:cNvSpPr>
              <p:nvPr/>
            </p:nvSpPr>
            <p:spPr bwMode="auto">
              <a:xfrm rot="2700000">
                <a:off x="10369" y="1426"/>
                <a:ext cx="44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8" name="Freeform 24"/>
              <p:cNvSpPr>
                <a:spLocks noChangeAspect="1"/>
              </p:cNvSpPr>
              <p:nvPr/>
            </p:nvSpPr>
            <p:spPr bwMode="auto">
              <a:xfrm rot="4500000">
                <a:off x="10435" y="1536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9" name="Freeform 25"/>
              <p:cNvSpPr>
                <a:spLocks noChangeAspect="1"/>
              </p:cNvSpPr>
              <p:nvPr/>
            </p:nvSpPr>
            <p:spPr bwMode="auto">
              <a:xfrm rot="6300000">
                <a:off x="10417" y="1665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0" name="Freeform 26"/>
              <p:cNvSpPr>
                <a:spLocks noChangeAspect="1"/>
              </p:cNvSpPr>
              <p:nvPr/>
            </p:nvSpPr>
            <p:spPr bwMode="auto">
              <a:xfrm rot="8100000">
                <a:off x="10339" y="178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1" name="Freeform 27"/>
              <p:cNvSpPr>
                <a:spLocks noChangeAspect="1"/>
              </p:cNvSpPr>
              <p:nvPr/>
            </p:nvSpPr>
            <p:spPr bwMode="auto">
              <a:xfrm rot="9900000">
                <a:off x="10230" y="1838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2" name="Freeform 28"/>
              <p:cNvSpPr>
                <a:spLocks noChangeAspect="1"/>
              </p:cNvSpPr>
              <p:nvPr/>
            </p:nvSpPr>
            <p:spPr bwMode="auto">
              <a:xfrm rot="11700000">
                <a:off x="10115" y="184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3" name="Freeform 29"/>
              <p:cNvSpPr>
                <a:spLocks noChangeAspect="1"/>
              </p:cNvSpPr>
              <p:nvPr/>
            </p:nvSpPr>
            <p:spPr bwMode="auto">
              <a:xfrm rot="13500000">
                <a:off x="10010" y="1792"/>
                <a:ext cx="41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4" name="Freeform 30"/>
              <p:cNvSpPr>
                <a:spLocks noChangeAspect="1"/>
              </p:cNvSpPr>
              <p:nvPr/>
            </p:nvSpPr>
            <p:spPr bwMode="auto">
              <a:xfrm rot="15300000">
                <a:off x="9925" y="1675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5" name="Freeform 31"/>
              <p:cNvSpPr>
                <a:spLocks noChangeAspect="1"/>
              </p:cNvSpPr>
              <p:nvPr/>
            </p:nvSpPr>
            <p:spPr bwMode="auto">
              <a:xfrm rot="17100000">
                <a:off x="9926" y="1534"/>
                <a:ext cx="41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6" name="Freeform 32"/>
              <p:cNvSpPr>
                <a:spLocks noChangeAspect="1"/>
              </p:cNvSpPr>
              <p:nvPr/>
            </p:nvSpPr>
            <p:spPr bwMode="auto">
              <a:xfrm rot="18900000">
                <a:off x="9973" y="1414"/>
                <a:ext cx="41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7" name="Freeform 33"/>
              <p:cNvSpPr>
                <a:spLocks noChangeAspect="1"/>
              </p:cNvSpPr>
              <p:nvPr/>
            </p:nvSpPr>
            <p:spPr bwMode="auto">
              <a:xfrm rot="20700000">
                <a:off x="10090" y="1336"/>
                <a:ext cx="41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058" name="Rectangle 34"/>
            <p:cNvSpPr>
              <a:spLocks noChangeAspect="1" noChangeArrowheads="1"/>
            </p:cNvSpPr>
            <p:nvPr/>
          </p:nvSpPr>
          <p:spPr bwMode="auto">
            <a:xfrm>
              <a:off x="1141" y="1700"/>
              <a:ext cx="8505" cy="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E1MvRmWg7I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How the eye works</a:t>
            </a:r>
            <a:endParaRPr lang="en-GB" dirty="0"/>
          </a:p>
          <a:p>
            <a:r>
              <a:rPr lang="en-GB" dirty="0"/>
              <a:t>Actually, the eye has three </a:t>
            </a:r>
            <a:r>
              <a:rPr lang="en-GB" u="sng" dirty="0"/>
              <a:t>different</a:t>
            </a:r>
            <a:r>
              <a:rPr lang="en-GB" dirty="0"/>
              <a:t> types of cone cell</a:t>
            </a:r>
          </a:p>
          <a:p>
            <a:r>
              <a:rPr lang="en-GB" dirty="0"/>
              <a:t>L cells respond to </a:t>
            </a:r>
            <a:r>
              <a:rPr lang="en-GB" dirty="0">
                <a:solidFill>
                  <a:srgbClr val="FF0000"/>
                </a:solidFill>
              </a:rPr>
              <a:t>red</a:t>
            </a:r>
            <a:r>
              <a:rPr lang="en-GB" dirty="0"/>
              <a:t> light, M to </a:t>
            </a:r>
            <a:r>
              <a:rPr lang="en-GB" dirty="0">
                <a:solidFill>
                  <a:srgbClr val="00B050"/>
                </a:solidFill>
              </a:rPr>
              <a:t>green</a:t>
            </a:r>
            <a:r>
              <a:rPr lang="en-GB" dirty="0"/>
              <a:t> and S to </a:t>
            </a:r>
            <a:r>
              <a:rPr lang="en-GB" dirty="0">
                <a:solidFill>
                  <a:srgbClr val="0070C0"/>
                </a:solidFill>
              </a:rPr>
              <a:t>blue</a:t>
            </a:r>
          </a:p>
          <a:p>
            <a:r>
              <a:rPr lang="en-GB" dirty="0"/>
              <a:t>When light hits any cone cell, a pigment on the back of the retina converts it to an electrical signal to go to the brain</a:t>
            </a:r>
          </a:p>
          <a:p>
            <a:r>
              <a:rPr lang="en-GB" dirty="0"/>
              <a:t>However, the pigment can run out after time…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5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000"/>
            <a:ext cx="9144000" cy="5163671"/>
          </a:xfrm>
        </p:spPr>
      </p:pic>
    </p:spTree>
    <p:extLst>
      <p:ext uri="{BB962C8B-B14F-4D97-AF65-F5344CB8AC3E}">
        <p14:creationId xmlns:p14="http://schemas.microsoft.com/office/powerpoint/2010/main" val="36274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000"/>
            <a:ext cx="9144000" cy="5163671"/>
          </a:xfrm>
        </p:spPr>
      </p:pic>
    </p:spTree>
    <p:extLst>
      <p:ext uri="{BB962C8B-B14F-4D97-AF65-F5344CB8AC3E}">
        <p14:creationId xmlns:p14="http://schemas.microsoft.com/office/powerpoint/2010/main" val="145582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Playing tricks on your cones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next slide has a slightly odd image on it</a:t>
            </a:r>
          </a:p>
          <a:p>
            <a:r>
              <a:rPr lang="en-GB" dirty="0"/>
              <a:t>There is a small red dot at the centre of the image</a:t>
            </a:r>
          </a:p>
          <a:p>
            <a:r>
              <a:rPr lang="en-GB" dirty="0"/>
              <a:t>Stare at the red dot without moving your eyes</a:t>
            </a:r>
          </a:p>
          <a:p>
            <a:r>
              <a:rPr lang="en-GB" dirty="0"/>
              <a:t>After 20 seconds, the slide will automatically change</a:t>
            </a:r>
          </a:p>
          <a:p>
            <a:r>
              <a:rPr lang="en-GB" dirty="0"/>
              <a:t>Keep staring at the screen throughout</a:t>
            </a:r>
          </a:p>
          <a:p>
            <a:r>
              <a:rPr lang="en-GB" dirty="0"/>
              <a:t>Ready…</a:t>
            </a:r>
          </a:p>
        </p:txBody>
      </p:sp>
    </p:spTree>
    <p:extLst>
      <p:ext uri="{BB962C8B-B14F-4D97-AF65-F5344CB8AC3E}">
        <p14:creationId xmlns:p14="http://schemas.microsoft.com/office/powerpoint/2010/main" val="72983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594"/>
            <a:ext cx="9160078" cy="4615543"/>
          </a:xfrm>
        </p:spPr>
      </p:pic>
      <p:sp>
        <p:nvSpPr>
          <p:cNvPr id="3" name="Rectangle 2"/>
          <p:cNvSpPr/>
          <p:nvPr/>
        </p:nvSpPr>
        <p:spPr bwMode="auto">
          <a:xfrm>
            <a:off x="4545876" y="2882537"/>
            <a:ext cx="72000" cy="720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4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43545" y="34836"/>
            <a:ext cx="9065623" cy="677526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does that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57800"/>
          </a:xfrm>
        </p:spPr>
        <p:txBody>
          <a:bodyPr/>
          <a:lstStyle/>
          <a:p>
            <a:r>
              <a:rPr lang="en-GB" dirty="0">
                <a:solidFill>
                  <a:srgbClr val="00FFFF"/>
                </a:solidFill>
              </a:rPr>
              <a:t>Cyan</a:t>
            </a:r>
            <a:r>
              <a:rPr lang="en-GB" dirty="0"/>
              <a:t> is a mixture of </a:t>
            </a:r>
            <a:r>
              <a:rPr lang="en-GB" dirty="0">
                <a:solidFill>
                  <a:srgbClr val="0000FF"/>
                </a:solidFill>
              </a:rPr>
              <a:t>blue </a:t>
            </a:r>
            <a:r>
              <a:rPr lang="en-GB" dirty="0"/>
              <a:t>and </a:t>
            </a:r>
            <a:r>
              <a:rPr lang="en-GB" dirty="0">
                <a:solidFill>
                  <a:srgbClr val="00FF00"/>
                </a:solidFill>
              </a:rPr>
              <a:t>green </a:t>
            </a:r>
            <a:r>
              <a:rPr lang="en-GB" dirty="0"/>
              <a:t>light</a:t>
            </a:r>
          </a:p>
          <a:p>
            <a:r>
              <a:rPr lang="en-GB" dirty="0"/>
              <a:t>If you stare at </a:t>
            </a:r>
            <a:r>
              <a:rPr lang="en-GB" dirty="0">
                <a:solidFill>
                  <a:srgbClr val="00FFFF"/>
                </a:solidFill>
              </a:rPr>
              <a:t>cyan</a:t>
            </a:r>
            <a:r>
              <a:rPr lang="en-GB" dirty="0"/>
              <a:t> for long enough, the </a:t>
            </a:r>
            <a:r>
              <a:rPr lang="en-GB" dirty="0">
                <a:solidFill>
                  <a:srgbClr val="00FF00"/>
                </a:solidFill>
              </a:rPr>
              <a:t>green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blue</a:t>
            </a:r>
            <a:r>
              <a:rPr lang="en-GB" dirty="0"/>
              <a:t>-sensitive cones in your eye run out of pigment</a:t>
            </a:r>
          </a:p>
          <a:p>
            <a:r>
              <a:rPr lang="en-GB" dirty="0"/>
              <a:t>When white light (</a:t>
            </a:r>
            <a:r>
              <a:rPr lang="en-GB" dirty="0">
                <a:solidFill>
                  <a:srgbClr val="FF0000"/>
                </a:solidFill>
              </a:rPr>
              <a:t>red </a:t>
            </a:r>
            <a:r>
              <a:rPr lang="en-GB" dirty="0"/>
              <a:t>+ </a:t>
            </a:r>
            <a:r>
              <a:rPr lang="en-GB" dirty="0">
                <a:solidFill>
                  <a:srgbClr val="00FF00"/>
                </a:solidFill>
              </a:rPr>
              <a:t>green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/>
              <a:t>+ </a:t>
            </a:r>
            <a:r>
              <a:rPr lang="en-GB" dirty="0">
                <a:solidFill>
                  <a:srgbClr val="0000FF"/>
                </a:solidFill>
              </a:rPr>
              <a:t>blue</a:t>
            </a:r>
            <a:r>
              <a:rPr lang="en-GB" dirty="0"/>
              <a:t>) then hits your eye, only the </a:t>
            </a:r>
            <a:r>
              <a:rPr lang="en-GB" dirty="0">
                <a:solidFill>
                  <a:srgbClr val="FF0000"/>
                </a:solidFill>
              </a:rPr>
              <a:t>red</a:t>
            </a:r>
            <a:r>
              <a:rPr lang="en-GB" dirty="0"/>
              <a:t>-sensitive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cones have any pigment left to send a signal to your brain</a:t>
            </a:r>
          </a:p>
          <a:p>
            <a:r>
              <a:rPr lang="en-GB" dirty="0"/>
              <a:t>So your brain only receives the </a:t>
            </a:r>
            <a:r>
              <a:rPr lang="en-GB" dirty="0">
                <a:solidFill>
                  <a:srgbClr val="FF0000"/>
                </a:solidFill>
              </a:rPr>
              <a:t>red </a:t>
            </a:r>
            <a:r>
              <a:rPr lang="en-GB" dirty="0"/>
              <a:t>information</a:t>
            </a:r>
          </a:p>
          <a:p>
            <a:r>
              <a:rPr lang="en-GB" dirty="0"/>
              <a:t>Similar argument for the </a:t>
            </a:r>
            <a:r>
              <a:rPr lang="en-GB" dirty="0">
                <a:solidFill>
                  <a:srgbClr val="FFFF00"/>
                </a:solidFill>
              </a:rPr>
              <a:t>yellow </a:t>
            </a:r>
            <a:r>
              <a:rPr lang="en-GB" dirty="0"/>
              <a:t>areas being seen as </a:t>
            </a:r>
            <a:r>
              <a:rPr lang="en-GB" dirty="0">
                <a:solidFill>
                  <a:srgbClr val="0000FF"/>
                </a:solidFill>
              </a:rPr>
              <a:t>blue </a:t>
            </a:r>
            <a:r>
              <a:rPr lang="en-GB" dirty="0"/>
              <a:t>and </a:t>
            </a:r>
            <a:r>
              <a:rPr lang="en-GB" dirty="0">
                <a:solidFill>
                  <a:srgbClr val="FF00FF"/>
                </a:solidFill>
              </a:rPr>
              <a:t>magenta </a:t>
            </a:r>
            <a:r>
              <a:rPr lang="en-GB" dirty="0"/>
              <a:t>as </a:t>
            </a:r>
            <a:r>
              <a:rPr lang="en-GB" dirty="0">
                <a:solidFill>
                  <a:srgbClr val="00FF00"/>
                </a:solidFill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75134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Here comes another one…</a:t>
            </a:r>
          </a:p>
        </p:txBody>
      </p:sp>
    </p:spTree>
    <p:extLst>
      <p:ext uri="{BB962C8B-B14F-4D97-AF65-F5344CB8AC3E}">
        <p14:creationId xmlns:p14="http://schemas.microsoft.com/office/powerpoint/2010/main" val="75129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221"/>
            <a:ext cx="9144000" cy="5528930"/>
          </a:xfrm>
        </p:spPr>
      </p:pic>
      <p:sp>
        <p:nvSpPr>
          <p:cNvPr id="5" name="Rectangle 4"/>
          <p:cNvSpPr/>
          <p:nvPr/>
        </p:nvSpPr>
        <p:spPr bwMode="auto">
          <a:xfrm>
            <a:off x="4536000" y="3302686"/>
            <a:ext cx="72000" cy="720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06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43545" y="34836"/>
            <a:ext cx="9065623" cy="677526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61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And now for something similar but slightly different…</a:t>
            </a:r>
          </a:p>
        </p:txBody>
      </p:sp>
    </p:spTree>
    <p:extLst>
      <p:ext uri="{BB962C8B-B14F-4D97-AF65-F5344CB8AC3E}">
        <p14:creationId xmlns:p14="http://schemas.microsoft.com/office/powerpoint/2010/main" val="2199137554"/>
      </p:ext>
    </p:extLst>
  </p:cSld>
  <p:clrMapOvr>
    <a:masterClrMapping/>
  </p:clrMapOvr>
</p:sld>
</file>

<file path=ppt/theme/theme1.xml><?xml version="1.0" encoding="utf-8"?>
<a:theme xmlns:a="http://schemas.openxmlformats.org/drawingml/2006/main" name="BCPD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9900"/>
      </a:accent1>
      <a:accent2>
        <a:srgbClr val="00FFFF"/>
      </a:accent2>
      <a:accent3>
        <a:srgbClr val="AAAAA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CPD Templat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BCPD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CPD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275</Words>
  <Application>Microsoft Office PowerPoint</Application>
  <PresentationFormat>On-screen Show (4:3)</PresentationFormat>
  <Paragraphs>22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Garamond</vt:lpstr>
      <vt:lpstr>BCPD Template</vt:lpstr>
      <vt:lpstr>PowerPoint Presentation</vt:lpstr>
      <vt:lpstr>Playing tricks on your cones</vt:lpstr>
      <vt:lpstr>PowerPoint Presentation</vt:lpstr>
      <vt:lpstr>PowerPoint Presentation</vt:lpstr>
      <vt:lpstr>Why does that happen?</vt:lpstr>
      <vt:lpstr>Here comes another one…</vt:lpstr>
      <vt:lpstr>PowerPoint Presentation</vt:lpstr>
      <vt:lpstr>PowerPoint Presentation</vt:lpstr>
      <vt:lpstr>And now for something similar but slightly different…</vt:lpstr>
      <vt:lpstr>PowerPoint Presentation</vt:lpstr>
      <vt:lpstr>PowerPoint Presentation</vt:lpstr>
    </vt:vector>
  </TitlesOfParts>
  <Company>Bradfield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 vision tricks</dc:title>
  <dc:creator>mharrison</dc:creator>
  <cp:lastModifiedBy>Harrison, M A T</cp:lastModifiedBy>
  <cp:revision>199</cp:revision>
  <cp:lastPrinted>2016-05-10T08:45:42Z</cp:lastPrinted>
  <dcterms:created xsi:type="dcterms:W3CDTF">2004-09-03T12:36:13Z</dcterms:created>
  <dcterms:modified xsi:type="dcterms:W3CDTF">2017-03-10T07:59:30Z</dcterms:modified>
</cp:coreProperties>
</file>