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81" r:id="rId5"/>
    <p:sldId id="258" r:id="rId6"/>
    <p:sldId id="285" r:id="rId7"/>
    <p:sldId id="28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67" r:id="rId18"/>
    <p:sldId id="270" r:id="rId19"/>
    <p:sldId id="272" r:id="rId20"/>
    <p:sldId id="273" r:id="rId21"/>
    <p:sldId id="284" r:id="rId22"/>
    <p:sldId id="283" r:id="rId23"/>
    <p:sldId id="271" r:id="rId24"/>
    <p:sldId id="274" r:id="rId25"/>
    <p:sldId id="275" r:id="rId26"/>
    <p:sldId id="276" r:id="rId27"/>
    <p:sldId id="277" r:id="rId28"/>
    <p:sldId id="280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accent2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43" autoAdjust="0"/>
  </p:normalViewPr>
  <p:slideViewPr>
    <p:cSldViewPr snapToGrid="0"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69F2D-C80A-4214-B381-161B6F773BA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35F388-B897-41E3-957C-FDD953E1B0F3}">
      <dgm:prSet phldrT="[Text]" custT="1"/>
      <dgm:spPr/>
      <dgm:t>
        <a:bodyPr/>
        <a:lstStyle/>
        <a:p>
          <a:r>
            <a:rPr lang="en-GB" sz="2000" b="1" dirty="0"/>
            <a:t>Polymer</a:t>
          </a:r>
          <a:endParaRPr lang="en-GB" sz="1200" b="1" dirty="0"/>
        </a:p>
      </dgm:t>
    </dgm:pt>
    <dgm:pt modelId="{3B6964D5-4405-4B2F-BD62-4F9A6C423BFC}" type="parTrans" cxnId="{93057A87-4A7D-4F21-88C5-434A71C86818}">
      <dgm:prSet/>
      <dgm:spPr/>
      <dgm:t>
        <a:bodyPr/>
        <a:lstStyle/>
        <a:p>
          <a:endParaRPr lang="en-GB"/>
        </a:p>
      </dgm:t>
    </dgm:pt>
    <dgm:pt modelId="{0CFDE405-5FDA-462E-85EB-90B4570D4E6E}" type="sibTrans" cxnId="{93057A87-4A7D-4F21-88C5-434A71C86818}">
      <dgm:prSet/>
      <dgm:spPr/>
      <dgm:t>
        <a:bodyPr/>
        <a:lstStyle/>
        <a:p>
          <a:endParaRPr lang="en-GB"/>
        </a:p>
      </dgm:t>
    </dgm:pt>
    <dgm:pt modelId="{B04B80CE-7AE6-4F5A-BFCC-688C2EF71011}">
      <dgm:prSet phldrT="[Text]" custT="1"/>
      <dgm:spPr/>
      <dgm:t>
        <a:bodyPr/>
        <a:lstStyle/>
        <a:p>
          <a:r>
            <a:rPr lang="en-GB" sz="2000" b="1" dirty="0"/>
            <a:t>Monomers/molecules</a:t>
          </a:r>
        </a:p>
      </dgm:t>
    </dgm:pt>
    <dgm:pt modelId="{743EB5B5-DAF3-41AB-AB7E-3A869F7235EE}" type="parTrans" cxnId="{3FC9E9D0-4A51-4774-9CA4-5340BE50045A}">
      <dgm:prSet/>
      <dgm:spPr/>
      <dgm:t>
        <a:bodyPr/>
        <a:lstStyle/>
        <a:p>
          <a:endParaRPr lang="en-GB"/>
        </a:p>
      </dgm:t>
    </dgm:pt>
    <dgm:pt modelId="{5A3A08FD-1F47-4425-B2AE-93892B9729C2}" type="sibTrans" cxnId="{3FC9E9D0-4A51-4774-9CA4-5340BE50045A}">
      <dgm:prSet/>
      <dgm:spPr/>
      <dgm:t>
        <a:bodyPr/>
        <a:lstStyle/>
        <a:p>
          <a:endParaRPr lang="en-GB"/>
        </a:p>
      </dgm:t>
    </dgm:pt>
    <dgm:pt modelId="{7822E5CF-4DEE-4A7C-AC03-9A249C85A730}">
      <dgm:prSet phldrT="[Text]" custT="1"/>
      <dgm:spPr/>
      <dgm:t>
        <a:bodyPr/>
        <a:lstStyle/>
        <a:p>
          <a:r>
            <a:rPr lang="en-GB" sz="2000" b="1" dirty="0"/>
            <a:t>Protons</a:t>
          </a:r>
          <a:endParaRPr lang="en-GB" sz="2200" b="1" dirty="0"/>
        </a:p>
      </dgm:t>
    </dgm:pt>
    <dgm:pt modelId="{15F9E266-278D-4688-AC5B-4ECDF33C94D3}" type="parTrans" cxnId="{C809BA86-66DA-4C10-9641-C0174498DABD}">
      <dgm:prSet/>
      <dgm:spPr/>
      <dgm:t>
        <a:bodyPr/>
        <a:lstStyle/>
        <a:p>
          <a:endParaRPr lang="en-GB"/>
        </a:p>
      </dgm:t>
    </dgm:pt>
    <dgm:pt modelId="{7A67B2F8-F546-4881-988F-9F5EE0375C19}" type="sibTrans" cxnId="{C809BA86-66DA-4C10-9641-C0174498DABD}">
      <dgm:prSet/>
      <dgm:spPr/>
      <dgm:t>
        <a:bodyPr/>
        <a:lstStyle/>
        <a:p>
          <a:endParaRPr lang="en-GB"/>
        </a:p>
      </dgm:t>
    </dgm:pt>
    <dgm:pt modelId="{39F8E9A4-AD94-4B28-8460-FEF906F85A79}">
      <dgm:prSet phldrT="[Text]" custT="1"/>
      <dgm:spPr/>
      <dgm:t>
        <a:bodyPr/>
        <a:lstStyle/>
        <a:p>
          <a:r>
            <a:rPr lang="en-GB" sz="2000" b="1" dirty="0"/>
            <a:t>Neutrons</a:t>
          </a:r>
          <a:endParaRPr lang="en-GB" sz="2200" b="1" dirty="0"/>
        </a:p>
      </dgm:t>
    </dgm:pt>
    <dgm:pt modelId="{8FA28DA3-EA57-4DEC-A27C-B58B508BEC48}" type="parTrans" cxnId="{26613D3F-05B4-4419-9074-9E20488025F6}">
      <dgm:prSet/>
      <dgm:spPr/>
      <dgm:t>
        <a:bodyPr/>
        <a:lstStyle/>
        <a:p>
          <a:endParaRPr lang="en-GB" dirty="0"/>
        </a:p>
      </dgm:t>
    </dgm:pt>
    <dgm:pt modelId="{B9E02D10-F2F2-4F77-A1D3-F28CD7DED9EC}" type="sibTrans" cxnId="{26613D3F-05B4-4419-9074-9E20488025F6}">
      <dgm:prSet/>
      <dgm:spPr/>
      <dgm:t>
        <a:bodyPr/>
        <a:lstStyle/>
        <a:p>
          <a:endParaRPr lang="en-GB"/>
        </a:p>
      </dgm:t>
    </dgm:pt>
    <dgm:pt modelId="{2792ABDB-14B2-42C4-8C25-68E613A6767E}">
      <dgm:prSet custT="1"/>
      <dgm:spPr/>
      <dgm:t>
        <a:bodyPr/>
        <a:lstStyle/>
        <a:p>
          <a:r>
            <a:rPr lang="en-GB" sz="2000" b="1" dirty="0"/>
            <a:t>Electrons</a:t>
          </a:r>
          <a:endParaRPr lang="en-GB" sz="2200" b="1" dirty="0"/>
        </a:p>
      </dgm:t>
    </dgm:pt>
    <dgm:pt modelId="{ADC7E578-949B-4C08-B5BA-DAD7B0A1AFBC}" type="parTrans" cxnId="{89F78729-8DDA-49C7-8818-725BA448F581}">
      <dgm:prSet/>
      <dgm:spPr/>
      <dgm:t>
        <a:bodyPr/>
        <a:lstStyle/>
        <a:p>
          <a:endParaRPr lang="en-GB"/>
        </a:p>
      </dgm:t>
    </dgm:pt>
    <dgm:pt modelId="{19A4B3B5-F604-400E-A780-4C423C47D2ED}" type="sibTrans" cxnId="{89F78729-8DDA-49C7-8818-725BA448F581}">
      <dgm:prSet/>
      <dgm:spPr/>
      <dgm:t>
        <a:bodyPr/>
        <a:lstStyle/>
        <a:p>
          <a:endParaRPr lang="en-GB"/>
        </a:p>
      </dgm:t>
    </dgm:pt>
    <dgm:pt modelId="{83BC4E78-B70A-4EC8-B786-14463AE363F5}">
      <dgm:prSet custT="1"/>
      <dgm:spPr/>
      <dgm:t>
        <a:bodyPr/>
        <a:lstStyle/>
        <a:p>
          <a:r>
            <a:rPr lang="en-GB" sz="2000" b="1" i="1" dirty="0"/>
            <a:t>Nothing (?)</a:t>
          </a:r>
        </a:p>
      </dgm:t>
    </dgm:pt>
    <dgm:pt modelId="{32AF04FF-7916-43FB-8D3E-4C0E95741DBB}" type="parTrans" cxnId="{11DEB0AB-C517-4DF1-A993-6FC8A5780AAE}">
      <dgm:prSet/>
      <dgm:spPr/>
      <dgm:t>
        <a:bodyPr/>
        <a:lstStyle/>
        <a:p>
          <a:endParaRPr lang="en-GB"/>
        </a:p>
      </dgm:t>
    </dgm:pt>
    <dgm:pt modelId="{52706140-233B-433E-9DA5-023D5728E2EE}" type="sibTrans" cxnId="{11DEB0AB-C517-4DF1-A993-6FC8A5780AAE}">
      <dgm:prSet/>
      <dgm:spPr/>
      <dgm:t>
        <a:bodyPr/>
        <a:lstStyle/>
        <a:p>
          <a:endParaRPr lang="en-GB"/>
        </a:p>
      </dgm:t>
    </dgm:pt>
    <dgm:pt modelId="{BAAD0331-3CA2-4C47-9B85-F6EC0E5A7992}">
      <dgm:prSet custT="1"/>
      <dgm:spPr/>
      <dgm:t>
        <a:bodyPr/>
        <a:lstStyle/>
        <a:p>
          <a:r>
            <a:rPr lang="en-GB" sz="2000" b="1" dirty="0"/>
            <a:t>Quarks</a:t>
          </a:r>
          <a:endParaRPr lang="en-GB" sz="2200" b="1" dirty="0"/>
        </a:p>
      </dgm:t>
    </dgm:pt>
    <dgm:pt modelId="{CE7F3B62-E6BB-4B31-A53E-B074501910C2}" type="parTrans" cxnId="{C0891A36-803F-429C-98E5-0AF280654BD1}">
      <dgm:prSet/>
      <dgm:spPr/>
      <dgm:t>
        <a:bodyPr/>
        <a:lstStyle/>
        <a:p>
          <a:endParaRPr lang="en-GB"/>
        </a:p>
      </dgm:t>
    </dgm:pt>
    <dgm:pt modelId="{3BD1893D-C669-4B00-9F18-E7DA06E92FD1}" type="sibTrans" cxnId="{C0891A36-803F-429C-98E5-0AF280654BD1}">
      <dgm:prSet/>
      <dgm:spPr/>
      <dgm:t>
        <a:bodyPr/>
        <a:lstStyle/>
        <a:p>
          <a:endParaRPr lang="en-GB"/>
        </a:p>
      </dgm:t>
    </dgm:pt>
    <dgm:pt modelId="{F3AC6F15-E999-4214-8306-78B99F242DE6}">
      <dgm:prSet custT="1"/>
      <dgm:spPr/>
      <dgm:t>
        <a:bodyPr/>
        <a:lstStyle/>
        <a:p>
          <a:r>
            <a:rPr lang="en-GB" sz="2000" b="1" dirty="0"/>
            <a:t>Quarks</a:t>
          </a:r>
          <a:endParaRPr lang="en-GB" sz="2200" b="1" dirty="0"/>
        </a:p>
      </dgm:t>
    </dgm:pt>
    <dgm:pt modelId="{7D8370BA-F310-4589-9565-AD50748CEF43}" type="parTrans" cxnId="{791CA855-CA24-473E-8AE6-F2DC6D06C4F0}">
      <dgm:prSet/>
      <dgm:spPr/>
      <dgm:t>
        <a:bodyPr/>
        <a:lstStyle/>
        <a:p>
          <a:endParaRPr lang="en-GB"/>
        </a:p>
      </dgm:t>
    </dgm:pt>
    <dgm:pt modelId="{C6CB7B65-F9E3-4E0B-87B8-6D257BC7EA65}" type="sibTrans" cxnId="{791CA855-CA24-473E-8AE6-F2DC6D06C4F0}">
      <dgm:prSet/>
      <dgm:spPr/>
      <dgm:t>
        <a:bodyPr/>
        <a:lstStyle/>
        <a:p>
          <a:endParaRPr lang="en-GB"/>
        </a:p>
      </dgm:t>
    </dgm:pt>
    <dgm:pt modelId="{D31E726C-16CD-4720-87CF-8B85B22138BB}">
      <dgm:prSet/>
      <dgm:spPr/>
      <dgm:t>
        <a:bodyPr/>
        <a:lstStyle/>
        <a:p>
          <a:r>
            <a:rPr lang="en-GB" b="1" i="1" dirty="0"/>
            <a:t>Nothing (?)</a:t>
          </a:r>
        </a:p>
      </dgm:t>
    </dgm:pt>
    <dgm:pt modelId="{CD971120-61AA-48DF-9CA6-7EC8899B7EDD}" type="parTrans" cxnId="{FE6C0C21-485D-4A87-A1F3-F931ACE4F6A7}">
      <dgm:prSet/>
      <dgm:spPr/>
      <dgm:t>
        <a:bodyPr/>
        <a:lstStyle/>
        <a:p>
          <a:endParaRPr lang="en-GB"/>
        </a:p>
      </dgm:t>
    </dgm:pt>
    <dgm:pt modelId="{1FCC8D15-2445-41DF-A8B8-D1ADD3C432BA}" type="sibTrans" cxnId="{FE6C0C21-485D-4A87-A1F3-F931ACE4F6A7}">
      <dgm:prSet/>
      <dgm:spPr/>
      <dgm:t>
        <a:bodyPr/>
        <a:lstStyle/>
        <a:p>
          <a:endParaRPr lang="en-GB"/>
        </a:p>
      </dgm:t>
    </dgm:pt>
    <dgm:pt modelId="{D96A62CD-AA64-440D-B750-1A58FAAF3A80}">
      <dgm:prSet custT="1"/>
      <dgm:spPr/>
      <dgm:t>
        <a:bodyPr/>
        <a:lstStyle/>
        <a:p>
          <a:r>
            <a:rPr lang="en-GB" sz="2000" b="1" i="1" dirty="0"/>
            <a:t>Nothing (?)</a:t>
          </a:r>
        </a:p>
      </dgm:t>
    </dgm:pt>
    <dgm:pt modelId="{A31A0DFC-84BB-4F8C-93FF-9668D817F4E1}" type="parTrans" cxnId="{8A0CD6F9-3D2C-4FB2-A8CC-93E3B0B5920F}">
      <dgm:prSet/>
      <dgm:spPr/>
      <dgm:t>
        <a:bodyPr/>
        <a:lstStyle/>
        <a:p>
          <a:endParaRPr lang="en-GB"/>
        </a:p>
      </dgm:t>
    </dgm:pt>
    <dgm:pt modelId="{F074D45F-5AFB-4C77-895F-BF024EDC79A8}" type="sibTrans" cxnId="{8A0CD6F9-3D2C-4FB2-A8CC-93E3B0B5920F}">
      <dgm:prSet/>
      <dgm:spPr/>
      <dgm:t>
        <a:bodyPr/>
        <a:lstStyle/>
        <a:p>
          <a:endParaRPr lang="en-GB"/>
        </a:p>
      </dgm:t>
    </dgm:pt>
    <dgm:pt modelId="{D011F1E7-F86F-4E77-9FA3-4C47AB69FD92}" type="pres">
      <dgm:prSet presAssocID="{96B69F2D-C80A-4214-B381-161B6F773B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F004EF-E336-41E7-82F0-DC18B7716EA6}" type="pres">
      <dgm:prSet presAssocID="{6735F388-B897-41E3-957C-FDD953E1B0F3}" presName="root1" presStyleCnt="0"/>
      <dgm:spPr/>
    </dgm:pt>
    <dgm:pt modelId="{102D49BD-D780-4510-99E1-7D3D5A723B78}" type="pres">
      <dgm:prSet presAssocID="{6735F388-B897-41E3-957C-FDD953E1B0F3}" presName="LevelOneTextNode" presStyleLbl="node0" presStyleIdx="0" presStyleCnt="1">
        <dgm:presLayoutVars>
          <dgm:chPref val="3"/>
        </dgm:presLayoutVars>
      </dgm:prSet>
      <dgm:spPr/>
    </dgm:pt>
    <dgm:pt modelId="{EB7E28EF-9081-4970-9B24-627B41379DB8}" type="pres">
      <dgm:prSet presAssocID="{6735F388-B897-41E3-957C-FDD953E1B0F3}" presName="level2hierChild" presStyleCnt="0"/>
      <dgm:spPr/>
    </dgm:pt>
    <dgm:pt modelId="{270A31F8-CCB8-4531-A51E-C86CA3ED3371}" type="pres">
      <dgm:prSet presAssocID="{743EB5B5-DAF3-41AB-AB7E-3A869F7235EE}" presName="conn2-1" presStyleLbl="parChTrans1D2" presStyleIdx="0" presStyleCnt="1"/>
      <dgm:spPr/>
    </dgm:pt>
    <dgm:pt modelId="{27CDF3B9-AECB-45C8-8802-77F87EA0062A}" type="pres">
      <dgm:prSet presAssocID="{743EB5B5-DAF3-41AB-AB7E-3A869F7235EE}" presName="connTx" presStyleLbl="parChTrans1D2" presStyleIdx="0" presStyleCnt="1"/>
      <dgm:spPr/>
    </dgm:pt>
    <dgm:pt modelId="{012ED164-70CA-4D64-8D52-46CB0D6FF968}" type="pres">
      <dgm:prSet presAssocID="{B04B80CE-7AE6-4F5A-BFCC-688C2EF71011}" presName="root2" presStyleCnt="0"/>
      <dgm:spPr/>
    </dgm:pt>
    <dgm:pt modelId="{9CC95D82-B829-4FD9-AE25-966CACE248DE}" type="pres">
      <dgm:prSet presAssocID="{B04B80CE-7AE6-4F5A-BFCC-688C2EF71011}" presName="LevelTwoTextNode" presStyleLbl="node2" presStyleIdx="0" presStyleCnt="1">
        <dgm:presLayoutVars>
          <dgm:chPref val="3"/>
        </dgm:presLayoutVars>
      </dgm:prSet>
      <dgm:spPr/>
    </dgm:pt>
    <dgm:pt modelId="{12A6DD1A-CA8D-4DAE-81CD-D44769C47DC4}" type="pres">
      <dgm:prSet presAssocID="{B04B80CE-7AE6-4F5A-BFCC-688C2EF71011}" presName="level3hierChild" presStyleCnt="0"/>
      <dgm:spPr/>
    </dgm:pt>
    <dgm:pt modelId="{72FF58BC-D724-4B17-84EE-0946D8479BE4}" type="pres">
      <dgm:prSet presAssocID="{15F9E266-278D-4688-AC5B-4ECDF33C94D3}" presName="conn2-1" presStyleLbl="parChTrans1D3" presStyleIdx="0" presStyleCnt="3"/>
      <dgm:spPr/>
    </dgm:pt>
    <dgm:pt modelId="{F043E7A6-3706-4B43-BC02-663620FC3652}" type="pres">
      <dgm:prSet presAssocID="{15F9E266-278D-4688-AC5B-4ECDF33C94D3}" presName="connTx" presStyleLbl="parChTrans1D3" presStyleIdx="0" presStyleCnt="3"/>
      <dgm:spPr/>
    </dgm:pt>
    <dgm:pt modelId="{C5CA8940-3A10-4D59-BC4C-876981933F57}" type="pres">
      <dgm:prSet presAssocID="{7822E5CF-4DEE-4A7C-AC03-9A249C85A730}" presName="root2" presStyleCnt="0"/>
      <dgm:spPr/>
    </dgm:pt>
    <dgm:pt modelId="{A05837D7-D770-44BB-96A4-5659F630F7A8}" type="pres">
      <dgm:prSet presAssocID="{7822E5CF-4DEE-4A7C-AC03-9A249C85A730}" presName="LevelTwoTextNode" presStyleLbl="node3" presStyleIdx="0" presStyleCnt="3">
        <dgm:presLayoutVars>
          <dgm:chPref val="3"/>
        </dgm:presLayoutVars>
      </dgm:prSet>
      <dgm:spPr/>
    </dgm:pt>
    <dgm:pt modelId="{E76FF93B-6C97-45D0-A884-C7BADE60B133}" type="pres">
      <dgm:prSet presAssocID="{7822E5CF-4DEE-4A7C-AC03-9A249C85A730}" presName="level3hierChild" presStyleCnt="0"/>
      <dgm:spPr/>
    </dgm:pt>
    <dgm:pt modelId="{ACDD1430-670C-4154-8B30-3DE3896A2BD7}" type="pres">
      <dgm:prSet presAssocID="{7D8370BA-F310-4589-9565-AD50748CEF43}" presName="conn2-1" presStyleLbl="parChTrans1D4" presStyleIdx="0" presStyleCnt="5"/>
      <dgm:spPr/>
    </dgm:pt>
    <dgm:pt modelId="{74E6EB30-826D-4848-8EF6-30E09583FC7C}" type="pres">
      <dgm:prSet presAssocID="{7D8370BA-F310-4589-9565-AD50748CEF43}" presName="connTx" presStyleLbl="parChTrans1D4" presStyleIdx="0" presStyleCnt="5"/>
      <dgm:spPr/>
    </dgm:pt>
    <dgm:pt modelId="{B0AC94FD-11AF-45E2-831D-3AA2A33C62E5}" type="pres">
      <dgm:prSet presAssocID="{F3AC6F15-E999-4214-8306-78B99F242DE6}" presName="root2" presStyleCnt="0"/>
      <dgm:spPr/>
    </dgm:pt>
    <dgm:pt modelId="{AFD29DE7-FF63-4D63-BE6C-E0133975D0BA}" type="pres">
      <dgm:prSet presAssocID="{F3AC6F15-E999-4214-8306-78B99F242DE6}" presName="LevelTwoTextNode" presStyleLbl="node4" presStyleIdx="0" presStyleCnt="5">
        <dgm:presLayoutVars>
          <dgm:chPref val="3"/>
        </dgm:presLayoutVars>
      </dgm:prSet>
      <dgm:spPr/>
    </dgm:pt>
    <dgm:pt modelId="{13E9164A-9911-4FE1-ADE0-83ED76408802}" type="pres">
      <dgm:prSet presAssocID="{F3AC6F15-E999-4214-8306-78B99F242DE6}" presName="level3hierChild" presStyleCnt="0"/>
      <dgm:spPr/>
    </dgm:pt>
    <dgm:pt modelId="{04464A91-F170-4904-B63C-6FA26D2E1926}" type="pres">
      <dgm:prSet presAssocID="{CD971120-61AA-48DF-9CA6-7EC8899B7EDD}" presName="conn2-1" presStyleLbl="parChTrans1D4" presStyleIdx="1" presStyleCnt="5"/>
      <dgm:spPr/>
    </dgm:pt>
    <dgm:pt modelId="{F2ED797A-B8A8-494B-A3CB-F2B537079706}" type="pres">
      <dgm:prSet presAssocID="{CD971120-61AA-48DF-9CA6-7EC8899B7EDD}" presName="connTx" presStyleLbl="parChTrans1D4" presStyleIdx="1" presStyleCnt="5"/>
      <dgm:spPr/>
    </dgm:pt>
    <dgm:pt modelId="{88D04EB4-5BF3-46DF-9E46-0CF96193AD4B}" type="pres">
      <dgm:prSet presAssocID="{D31E726C-16CD-4720-87CF-8B85B22138BB}" presName="root2" presStyleCnt="0"/>
      <dgm:spPr/>
    </dgm:pt>
    <dgm:pt modelId="{7F50C685-8C74-41FE-A2CE-6285D6078E5E}" type="pres">
      <dgm:prSet presAssocID="{D31E726C-16CD-4720-87CF-8B85B22138BB}" presName="LevelTwoTextNode" presStyleLbl="node4" presStyleIdx="1" presStyleCnt="5">
        <dgm:presLayoutVars>
          <dgm:chPref val="3"/>
        </dgm:presLayoutVars>
      </dgm:prSet>
      <dgm:spPr/>
    </dgm:pt>
    <dgm:pt modelId="{D2D3AFD4-83F4-4DF1-9843-72C6A5C79D51}" type="pres">
      <dgm:prSet presAssocID="{D31E726C-16CD-4720-87CF-8B85B22138BB}" presName="level3hierChild" presStyleCnt="0"/>
      <dgm:spPr/>
    </dgm:pt>
    <dgm:pt modelId="{A7876DBC-A2A5-4CBA-8B54-1A2BEA033C51}" type="pres">
      <dgm:prSet presAssocID="{8FA28DA3-EA57-4DEC-A27C-B58B508BEC48}" presName="conn2-1" presStyleLbl="parChTrans1D3" presStyleIdx="1" presStyleCnt="3"/>
      <dgm:spPr/>
    </dgm:pt>
    <dgm:pt modelId="{D45488A2-1B96-4739-811C-3D5396EB8C20}" type="pres">
      <dgm:prSet presAssocID="{8FA28DA3-EA57-4DEC-A27C-B58B508BEC48}" presName="connTx" presStyleLbl="parChTrans1D3" presStyleIdx="1" presStyleCnt="3"/>
      <dgm:spPr/>
    </dgm:pt>
    <dgm:pt modelId="{D5966C54-753E-4CF5-8980-6D5ED8A5B2A8}" type="pres">
      <dgm:prSet presAssocID="{39F8E9A4-AD94-4B28-8460-FEF906F85A79}" presName="root2" presStyleCnt="0"/>
      <dgm:spPr/>
    </dgm:pt>
    <dgm:pt modelId="{990AEA58-E0DD-4BB9-8388-593F24CD3415}" type="pres">
      <dgm:prSet presAssocID="{39F8E9A4-AD94-4B28-8460-FEF906F85A79}" presName="LevelTwoTextNode" presStyleLbl="node3" presStyleIdx="1" presStyleCnt="3">
        <dgm:presLayoutVars>
          <dgm:chPref val="3"/>
        </dgm:presLayoutVars>
      </dgm:prSet>
      <dgm:spPr/>
    </dgm:pt>
    <dgm:pt modelId="{00041C3D-5174-4357-915A-EC0F577FF712}" type="pres">
      <dgm:prSet presAssocID="{39F8E9A4-AD94-4B28-8460-FEF906F85A79}" presName="level3hierChild" presStyleCnt="0"/>
      <dgm:spPr/>
    </dgm:pt>
    <dgm:pt modelId="{D15A2978-6E2A-4A8F-AD33-CC97BAC075C6}" type="pres">
      <dgm:prSet presAssocID="{CE7F3B62-E6BB-4B31-A53E-B074501910C2}" presName="conn2-1" presStyleLbl="parChTrans1D4" presStyleIdx="2" presStyleCnt="5"/>
      <dgm:spPr/>
    </dgm:pt>
    <dgm:pt modelId="{F8BF6F52-877B-4923-A70C-C03F04C011F0}" type="pres">
      <dgm:prSet presAssocID="{CE7F3B62-E6BB-4B31-A53E-B074501910C2}" presName="connTx" presStyleLbl="parChTrans1D4" presStyleIdx="2" presStyleCnt="5"/>
      <dgm:spPr/>
    </dgm:pt>
    <dgm:pt modelId="{D6B8D695-5C45-4AA0-9EF1-D391DEC9A8A3}" type="pres">
      <dgm:prSet presAssocID="{BAAD0331-3CA2-4C47-9B85-F6EC0E5A7992}" presName="root2" presStyleCnt="0"/>
      <dgm:spPr/>
    </dgm:pt>
    <dgm:pt modelId="{2D176806-2156-4924-A70A-868E7E44AFD5}" type="pres">
      <dgm:prSet presAssocID="{BAAD0331-3CA2-4C47-9B85-F6EC0E5A7992}" presName="LevelTwoTextNode" presStyleLbl="node4" presStyleIdx="2" presStyleCnt="5">
        <dgm:presLayoutVars>
          <dgm:chPref val="3"/>
        </dgm:presLayoutVars>
      </dgm:prSet>
      <dgm:spPr/>
    </dgm:pt>
    <dgm:pt modelId="{84349823-3F51-4D34-A200-2B33933FEF1E}" type="pres">
      <dgm:prSet presAssocID="{BAAD0331-3CA2-4C47-9B85-F6EC0E5A7992}" presName="level3hierChild" presStyleCnt="0"/>
      <dgm:spPr/>
    </dgm:pt>
    <dgm:pt modelId="{504520FB-5418-49F0-BC34-940C998CB236}" type="pres">
      <dgm:prSet presAssocID="{A31A0DFC-84BB-4F8C-93FF-9668D817F4E1}" presName="conn2-1" presStyleLbl="parChTrans1D4" presStyleIdx="3" presStyleCnt="5"/>
      <dgm:spPr/>
    </dgm:pt>
    <dgm:pt modelId="{D55329FC-5009-4963-BD67-C27E684E53AC}" type="pres">
      <dgm:prSet presAssocID="{A31A0DFC-84BB-4F8C-93FF-9668D817F4E1}" presName="connTx" presStyleLbl="parChTrans1D4" presStyleIdx="3" presStyleCnt="5"/>
      <dgm:spPr/>
    </dgm:pt>
    <dgm:pt modelId="{85F562B3-E634-4CB5-8A63-A1773349A184}" type="pres">
      <dgm:prSet presAssocID="{D96A62CD-AA64-440D-B750-1A58FAAF3A80}" presName="root2" presStyleCnt="0"/>
      <dgm:spPr/>
    </dgm:pt>
    <dgm:pt modelId="{E2768EF5-664C-4A03-94B8-22E8A0095ED9}" type="pres">
      <dgm:prSet presAssocID="{D96A62CD-AA64-440D-B750-1A58FAAF3A80}" presName="LevelTwoTextNode" presStyleLbl="node4" presStyleIdx="3" presStyleCnt="5">
        <dgm:presLayoutVars>
          <dgm:chPref val="3"/>
        </dgm:presLayoutVars>
      </dgm:prSet>
      <dgm:spPr/>
    </dgm:pt>
    <dgm:pt modelId="{8FA4C8BA-D909-406E-AD07-1D1058254515}" type="pres">
      <dgm:prSet presAssocID="{D96A62CD-AA64-440D-B750-1A58FAAF3A80}" presName="level3hierChild" presStyleCnt="0"/>
      <dgm:spPr/>
    </dgm:pt>
    <dgm:pt modelId="{99286549-E731-4513-B166-A4B1BF63C57A}" type="pres">
      <dgm:prSet presAssocID="{ADC7E578-949B-4C08-B5BA-DAD7B0A1AFBC}" presName="conn2-1" presStyleLbl="parChTrans1D3" presStyleIdx="2" presStyleCnt="3"/>
      <dgm:spPr/>
    </dgm:pt>
    <dgm:pt modelId="{9CF6E28A-FA86-41AD-B6CA-F678635DE088}" type="pres">
      <dgm:prSet presAssocID="{ADC7E578-949B-4C08-B5BA-DAD7B0A1AFBC}" presName="connTx" presStyleLbl="parChTrans1D3" presStyleIdx="2" presStyleCnt="3"/>
      <dgm:spPr/>
    </dgm:pt>
    <dgm:pt modelId="{022ACA61-57D9-49A5-A1FA-D7675BFB122C}" type="pres">
      <dgm:prSet presAssocID="{2792ABDB-14B2-42C4-8C25-68E613A6767E}" presName="root2" presStyleCnt="0"/>
      <dgm:spPr/>
    </dgm:pt>
    <dgm:pt modelId="{A7D17AA1-0029-48B5-B2BD-0525BE7990E0}" type="pres">
      <dgm:prSet presAssocID="{2792ABDB-14B2-42C4-8C25-68E613A6767E}" presName="LevelTwoTextNode" presStyleLbl="node3" presStyleIdx="2" presStyleCnt="3">
        <dgm:presLayoutVars>
          <dgm:chPref val="3"/>
        </dgm:presLayoutVars>
      </dgm:prSet>
      <dgm:spPr/>
    </dgm:pt>
    <dgm:pt modelId="{29F2E1EB-5F67-4105-9C0E-996A7EC8F140}" type="pres">
      <dgm:prSet presAssocID="{2792ABDB-14B2-42C4-8C25-68E613A6767E}" presName="level3hierChild" presStyleCnt="0"/>
      <dgm:spPr/>
    </dgm:pt>
    <dgm:pt modelId="{1365ABA3-112E-44E5-87ED-58B2A75AB4DF}" type="pres">
      <dgm:prSet presAssocID="{32AF04FF-7916-43FB-8D3E-4C0E95741DBB}" presName="conn2-1" presStyleLbl="parChTrans1D4" presStyleIdx="4" presStyleCnt="5"/>
      <dgm:spPr/>
    </dgm:pt>
    <dgm:pt modelId="{2AF9C591-C8E3-4839-B066-E1CADA65EF41}" type="pres">
      <dgm:prSet presAssocID="{32AF04FF-7916-43FB-8D3E-4C0E95741DBB}" presName="connTx" presStyleLbl="parChTrans1D4" presStyleIdx="4" presStyleCnt="5"/>
      <dgm:spPr/>
    </dgm:pt>
    <dgm:pt modelId="{4274C81F-0BBD-479A-B527-D3A3BDCC054E}" type="pres">
      <dgm:prSet presAssocID="{83BC4E78-B70A-4EC8-B786-14463AE363F5}" presName="root2" presStyleCnt="0"/>
      <dgm:spPr/>
    </dgm:pt>
    <dgm:pt modelId="{181E17B1-7592-46F0-83D9-87E9953EB147}" type="pres">
      <dgm:prSet presAssocID="{83BC4E78-B70A-4EC8-B786-14463AE363F5}" presName="LevelTwoTextNode" presStyleLbl="node4" presStyleIdx="4" presStyleCnt="5" custLinFactNeighborX="588" custLinFactNeighborY="711">
        <dgm:presLayoutVars>
          <dgm:chPref val="3"/>
        </dgm:presLayoutVars>
      </dgm:prSet>
      <dgm:spPr/>
    </dgm:pt>
    <dgm:pt modelId="{9A3AFDAE-AE48-4DD8-ADA4-362933DD7F7D}" type="pres">
      <dgm:prSet presAssocID="{83BC4E78-B70A-4EC8-B786-14463AE363F5}" presName="level3hierChild" presStyleCnt="0"/>
      <dgm:spPr/>
    </dgm:pt>
  </dgm:ptLst>
  <dgm:cxnLst>
    <dgm:cxn modelId="{E9B7DB0D-0DBE-4CD4-A054-78318551189B}" type="presOf" srcId="{CD971120-61AA-48DF-9CA6-7EC8899B7EDD}" destId="{04464A91-F170-4904-B63C-6FA26D2E1926}" srcOrd="0" destOrd="0" presId="urn:microsoft.com/office/officeart/2005/8/layout/hierarchy2"/>
    <dgm:cxn modelId="{FE6C0C21-485D-4A87-A1F3-F931ACE4F6A7}" srcId="{F3AC6F15-E999-4214-8306-78B99F242DE6}" destId="{D31E726C-16CD-4720-87CF-8B85B22138BB}" srcOrd="0" destOrd="0" parTransId="{CD971120-61AA-48DF-9CA6-7EC8899B7EDD}" sibTransId="{1FCC8D15-2445-41DF-A8B8-D1ADD3C432BA}"/>
    <dgm:cxn modelId="{3DDB1924-AB52-48C6-859B-4A29688D4650}" type="presOf" srcId="{A31A0DFC-84BB-4F8C-93FF-9668D817F4E1}" destId="{D55329FC-5009-4963-BD67-C27E684E53AC}" srcOrd="1" destOrd="0" presId="urn:microsoft.com/office/officeart/2005/8/layout/hierarchy2"/>
    <dgm:cxn modelId="{89F78729-8DDA-49C7-8818-725BA448F581}" srcId="{B04B80CE-7AE6-4F5A-BFCC-688C2EF71011}" destId="{2792ABDB-14B2-42C4-8C25-68E613A6767E}" srcOrd="2" destOrd="0" parTransId="{ADC7E578-949B-4C08-B5BA-DAD7B0A1AFBC}" sibTransId="{19A4B3B5-F604-400E-A780-4C423C47D2ED}"/>
    <dgm:cxn modelId="{E204C630-F1A8-4506-9713-A8097FD168E1}" type="presOf" srcId="{ADC7E578-949B-4C08-B5BA-DAD7B0A1AFBC}" destId="{9CF6E28A-FA86-41AD-B6CA-F678635DE088}" srcOrd="1" destOrd="0" presId="urn:microsoft.com/office/officeart/2005/8/layout/hierarchy2"/>
    <dgm:cxn modelId="{C0891A36-803F-429C-98E5-0AF280654BD1}" srcId="{39F8E9A4-AD94-4B28-8460-FEF906F85A79}" destId="{BAAD0331-3CA2-4C47-9B85-F6EC0E5A7992}" srcOrd="0" destOrd="0" parTransId="{CE7F3B62-E6BB-4B31-A53E-B074501910C2}" sibTransId="{3BD1893D-C669-4B00-9F18-E7DA06E92FD1}"/>
    <dgm:cxn modelId="{26E7A23C-A4CA-414C-89CB-FE7961828A90}" type="presOf" srcId="{15F9E266-278D-4688-AC5B-4ECDF33C94D3}" destId="{F043E7A6-3706-4B43-BC02-663620FC3652}" srcOrd="1" destOrd="0" presId="urn:microsoft.com/office/officeart/2005/8/layout/hierarchy2"/>
    <dgm:cxn modelId="{26613D3F-05B4-4419-9074-9E20488025F6}" srcId="{B04B80CE-7AE6-4F5A-BFCC-688C2EF71011}" destId="{39F8E9A4-AD94-4B28-8460-FEF906F85A79}" srcOrd="1" destOrd="0" parTransId="{8FA28DA3-EA57-4DEC-A27C-B58B508BEC48}" sibTransId="{B9E02D10-F2F2-4F77-A1D3-F28CD7DED9EC}"/>
    <dgm:cxn modelId="{C9C61362-1115-4F43-BF58-65111529864A}" type="presOf" srcId="{743EB5B5-DAF3-41AB-AB7E-3A869F7235EE}" destId="{270A31F8-CCB8-4531-A51E-C86CA3ED3371}" srcOrd="0" destOrd="0" presId="urn:microsoft.com/office/officeart/2005/8/layout/hierarchy2"/>
    <dgm:cxn modelId="{FBDDA742-BEBF-4905-B0BA-AA55AA8DE7DE}" type="presOf" srcId="{15F9E266-278D-4688-AC5B-4ECDF33C94D3}" destId="{72FF58BC-D724-4B17-84EE-0946D8479BE4}" srcOrd="0" destOrd="0" presId="urn:microsoft.com/office/officeart/2005/8/layout/hierarchy2"/>
    <dgm:cxn modelId="{D04AE142-04BC-4DA0-9BD1-B433C3D5D38C}" type="presOf" srcId="{96B69F2D-C80A-4214-B381-161B6F773BAB}" destId="{D011F1E7-F86F-4E77-9FA3-4C47AB69FD92}" srcOrd="0" destOrd="0" presId="urn:microsoft.com/office/officeart/2005/8/layout/hierarchy2"/>
    <dgm:cxn modelId="{7FCB6744-398C-457E-9E71-AAE9B1CA542F}" type="presOf" srcId="{BAAD0331-3CA2-4C47-9B85-F6EC0E5A7992}" destId="{2D176806-2156-4924-A70A-868E7E44AFD5}" srcOrd="0" destOrd="0" presId="urn:microsoft.com/office/officeart/2005/8/layout/hierarchy2"/>
    <dgm:cxn modelId="{38823F68-A174-4CE9-BC7E-2B50D6EC8D36}" type="presOf" srcId="{7D8370BA-F310-4589-9565-AD50748CEF43}" destId="{ACDD1430-670C-4154-8B30-3DE3896A2BD7}" srcOrd="0" destOrd="0" presId="urn:microsoft.com/office/officeart/2005/8/layout/hierarchy2"/>
    <dgm:cxn modelId="{C272D749-5981-41F7-8A9A-AD8D91669615}" type="presOf" srcId="{8FA28DA3-EA57-4DEC-A27C-B58B508BEC48}" destId="{A7876DBC-A2A5-4CBA-8B54-1A2BEA033C51}" srcOrd="0" destOrd="0" presId="urn:microsoft.com/office/officeart/2005/8/layout/hierarchy2"/>
    <dgm:cxn modelId="{1603C553-FBF4-4DAB-93A4-F262B4DA042D}" type="presOf" srcId="{F3AC6F15-E999-4214-8306-78B99F242DE6}" destId="{AFD29DE7-FF63-4D63-BE6C-E0133975D0BA}" srcOrd="0" destOrd="0" presId="urn:microsoft.com/office/officeart/2005/8/layout/hierarchy2"/>
    <dgm:cxn modelId="{20C76854-65AF-4921-9859-8BAA9E95BF80}" type="presOf" srcId="{32AF04FF-7916-43FB-8D3E-4C0E95741DBB}" destId="{1365ABA3-112E-44E5-87ED-58B2A75AB4DF}" srcOrd="0" destOrd="0" presId="urn:microsoft.com/office/officeart/2005/8/layout/hierarchy2"/>
    <dgm:cxn modelId="{2DEE4B55-D2A8-4537-BB57-56EAFB5EDA76}" type="presOf" srcId="{CD971120-61AA-48DF-9CA6-7EC8899B7EDD}" destId="{F2ED797A-B8A8-494B-A3CB-F2B537079706}" srcOrd="1" destOrd="0" presId="urn:microsoft.com/office/officeart/2005/8/layout/hierarchy2"/>
    <dgm:cxn modelId="{791CA855-CA24-473E-8AE6-F2DC6D06C4F0}" srcId="{7822E5CF-4DEE-4A7C-AC03-9A249C85A730}" destId="{F3AC6F15-E999-4214-8306-78B99F242DE6}" srcOrd="0" destOrd="0" parTransId="{7D8370BA-F310-4589-9565-AD50748CEF43}" sibTransId="{C6CB7B65-F9E3-4E0B-87B8-6D257BC7EA65}"/>
    <dgm:cxn modelId="{FC96D459-F448-413C-A940-D3E0C5B42719}" type="presOf" srcId="{32AF04FF-7916-43FB-8D3E-4C0E95741DBB}" destId="{2AF9C591-C8E3-4839-B066-E1CADA65EF41}" srcOrd="1" destOrd="0" presId="urn:microsoft.com/office/officeart/2005/8/layout/hierarchy2"/>
    <dgm:cxn modelId="{0E4D0F7F-BEC2-422E-88EC-FE9504265BF1}" type="presOf" srcId="{8FA28DA3-EA57-4DEC-A27C-B58B508BEC48}" destId="{D45488A2-1B96-4739-811C-3D5396EB8C20}" srcOrd="1" destOrd="0" presId="urn:microsoft.com/office/officeart/2005/8/layout/hierarchy2"/>
    <dgm:cxn modelId="{1F11FE7F-B797-49EE-8944-E100312427EA}" type="presOf" srcId="{A31A0DFC-84BB-4F8C-93FF-9668D817F4E1}" destId="{504520FB-5418-49F0-BC34-940C998CB236}" srcOrd="0" destOrd="0" presId="urn:microsoft.com/office/officeart/2005/8/layout/hierarchy2"/>
    <dgm:cxn modelId="{C809BA86-66DA-4C10-9641-C0174498DABD}" srcId="{B04B80CE-7AE6-4F5A-BFCC-688C2EF71011}" destId="{7822E5CF-4DEE-4A7C-AC03-9A249C85A730}" srcOrd="0" destOrd="0" parTransId="{15F9E266-278D-4688-AC5B-4ECDF33C94D3}" sibTransId="{7A67B2F8-F546-4881-988F-9F5EE0375C19}"/>
    <dgm:cxn modelId="{93057A87-4A7D-4F21-88C5-434A71C86818}" srcId="{96B69F2D-C80A-4214-B381-161B6F773BAB}" destId="{6735F388-B897-41E3-957C-FDD953E1B0F3}" srcOrd="0" destOrd="0" parTransId="{3B6964D5-4405-4B2F-BD62-4F9A6C423BFC}" sibTransId="{0CFDE405-5FDA-462E-85EB-90B4570D4E6E}"/>
    <dgm:cxn modelId="{421AD691-C4D1-4476-855A-0E77EEBBCCCB}" type="presOf" srcId="{CE7F3B62-E6BB-4B31-A53E-B074501910C2}" destId="{F8BF6F52-877B-4923-A70C-C03F04C011F0}" srcOrd="1" destOrd="0" presId="urn:microsoft.com/office/officeart/2005/8/layout/hierarchy2"/>
    <dgm:cxn modelId="{E43235A1-6672-4C2F-BD36-C66D7D1C095E}" type="presOf" srcId="{2792ABDB-14B2-42C4-8C25-68E613A6767E}" destId="{A7D17AA1-0029-48B5-B2BD-0525BE7990E0}" srcOrd="0" destOrd="0" presId="urn:microsoft.com/office/officeart/2005/8/layout/hierarchy2"/>
    <dgm:cxn modelId="{D52B71A8-26F5-47AD-8600-686E0CCD0983}" type="presOf" srcId="{7D8370BA-F310-4589-9565-AD50748CEF43}" destId="{74E6EB30-826D-4848-8EF6-30E09583FC7C}" srcOrd="1" destOrd="0" presId="urn:microsoft.com/office/officeart/2005/8/layout/hierarchy2"/>
    <dgm:cxn modelId="{11DEB0AB-C517-4DF1-A993-6FC8A5780AAE}" srcId="{2792ABDB-14B2-42C4-8C25-68E613A6767E}" destId="{83BC4E78-B70A-4EC8-B786-14463AE363F5}" srcOrd="0" destOrd="0" parTransId="{32AF04FF-7916-43FB-8D3E-4C0E95741DBB}" sibTransId="{52706140-233B-433E-9DA5-023D5728E2EE}"/>
    <dgm:cxn modelId="{EBD746AC-2DC4-4E78-B257-179871245D82}" type="presOf" srcId="{D31E726C-16CD-4720-87CF-8B85B22138BB}" destId="{7F50C685-8C74-41FE-A2CE-6285D6078E5E}" srcOrd="0" destOrd="0" presId="urn:microsoft.com/office/officeart/2005/8/layout/hierarchy2"/>
    <dgm:cxn modelId="{DFE1BBB2-BE17-4374-A63E-5DD90D2BB588}" type="presOf" srcId="{7822E5CF-4DEE-4A7C-AC03-9A249C85A730}" destId="{A05837D7-D770-44BB-96A4-5659F630F7A8}" srcOrd="0" destOrd="0" presId="urn:microsoft.com/office/officeart/2005/8/layout/hierarchy2"/>
    <dgm:cxn modelId="{1AD15BB8-4F54-47D8-B610-4EA3E1996833}" type="presOf" srcId="{6735F388-B897-41E3-957C-FDD953E1B0F3}" destId="{102D49BD-D780-4510-99E1-7D3D5A723B78}" srcOrd="0" destOrd="0" presId="urn:microsoft.com/office/officeart/2005/8/layout/hierarchy2"/>
    <dgm:cxn modelId="{3FC9E9D0-4A51-4774-9CA4-5340BE50045A}" srcId="{6735F388-B897-41E3-957C-FDD953E1B0F3}" destId="{B04B80CE-7AE6-4F5A-BFCC-688C2EF71011}" srcOrd="0" destOrd="0" parTransId="{743EB5B5-DAF3-41AB-AB7E-3A869F7235EE}" sibTransId="{5A3A08FD-1F47-4425-B2AE-93892B9729C2}"/>
    <dgm:cxn modelId="{08B827D4-D38D-4F02-B56B-EEB9E548F3BF}" type="presOf" srcId="{CE7F3B62-E6BB-4B31-A53E-B074501910C2}" destId="{D15A2978-6E2A-4A8F-AD33-CC97BAC075C6}" srcOrd="0" destOrd="0" presId="urn:microsoft.com/office/officeart/2005/8/layout/hierarchy2"/>
    <dgm:cxn modelId="{03A49CDB-DB41-4861-BA51-E53C7B477D99}" type="presOf" srcId="{83BC4E78-B70A-4EC8-B786-14463AE363F5}" destId="{181E17B1-7592-46F0-83D9-87E9953EB147}" srcOrd="0" destOrd="0" presId="urn:microsoft.com/office/officeart/2005/8/layout/hierarchy2"/>
    <dgm:cxn modelId="{7EFF9ADF-C8A5-42C9-A45F-820C6FE9EAC3}" type="presOf" srcId="{D96A62CD-AA64-440D-B750-1A58FAAF3A80}" destId="{E2768EF5-664C-4A03-94B8-22E8A0095ED9}" srcOrd="0" destOrd="0" presId="urn:microsoft.com/office/officeart/2005/8/layout/hierarchy2"/>
    <dgm:cxn modelId="{66DACEE2-2E8B-4529-8BFA-0B137286FCD6}" type="presOf" srcId="{743EB5B5-DAF3-41AB-AB7E-3A869F7235EE}" destId="{27CDF3B9-AECB-45C8-8802-77F87EA0062A}" srcOrd="1" destOrd="0" presId="urn:microsoft.com/office/officeart/2005/8/layout/hierarchy2"/>
    <dgm:cxn modelId="{9323F6F0-1D84-4DD8-8A66-9254EE8AAA85}" type="presOf" srcId="{ADC7E578-949B-4C08-B5BA-DAD7B0A1AFBC}" destId="{99286549-E731-4513-B166-A4B1BF63C57A}" srcOrd="0" destOrd="0" presId="urn:microsoft.com/office/officeart/2005/8/layout/hierarchy2"/>
    <dgm:cxn modelId="{E2FA62F4-8CBE-4E52-A951-8CC83D542735}" type="presOf" srcId="{B04B80CE-7AE6-4F5A-BFCC-688C2EF71011}" destId="{9CC95D82-B829-4FD9-AE25-966CACE248DE}" srcOrd="0" destOrd="0" presId="urn:microsoft.com/office/officeart/2005/8/layout/hierarchy2"/>
    <dgm:cxn modelId="{3DC3A1F8-564B-41AA-BFCF-08FED85C7D9F}" type="presOf" srcId="{39F8E9A4-AD94-4B28-8460-FEF906F85A79}" destId="{990AEA58-E0DD-4BB9-8388-593F24CD3415}" srcOrd="0" destOrd="0" presId="urn:microsoft.com/office/officeart/2005/8/layout/hierarchy2"/>
    <dgm:cxn modelId="{8A0CD6F9-3D2C-4FB2-A8CC-93E3B0B5920F}" srcId="{BAAD0331-3CA2-4C47-9B85-F6EC0E5A7992}" destId="{D96A62CD-AA64-440D-B750-1A58FAAF3A80}" srcOrd="0" destOrd="0" parTransId="{A31A0DFC-84BB-4F8C-93FF-9668D817F4E1}" sibTransId="{F074D45F-5AFB-4C77-895F-BF024EDC79A8}"/>
    <dgm:cxn modelId="{126C6069-B533-4D43-8128-3B59FEA0B70D}" type="presParOf" srcId="{D011F1E7-F86F-4E77-9FA3-4C47AB69FD92}" destId="{43F004EF-E336-41E7-82F0-DC18B7716EA6}" srcOrd="0" destOrd="0" presId="urn:microsoft.com/office/officeart/2005/8/layout/hierarchy2"/>
    <dgm:cxn modelId="{44408C5B-A474-48A9-8CEE-B84B5102AF5A}" type="presParOf" srcId="{43F004EF-E336-41E7-82F0-DC18B7716EA6}" destId="{102D49BD-D780-4510-99E1-7D3D5A723B78}" srcOrd="0" destOrd="0" presId="urn:microsoft.com/office/officeart/2005/8/layout/hierarchy2"/>
    <dgm:cxn modelId="{7CBE5C7B-68AD-4F72-AE9C-289EFEAE370F}" type="presParOf" srcId="{43F004EF-E336-41E7-82F0-DC18B7716EA6}" destId="{EB7E28EF-9081-4970-9B24-627B41379DB8}" srcOrd="1" destOrd="0" presId="urn:microsoft.com/office/officeart/2005/8/layout/hierarchy2"/>
    <dgm:cxn modelId="{A531CF32-D7CD-4D80-9A0E-2FD1484D3E65}" type="presParOf" srcId="{EB7E28EF-9081-4970-9B24-627B41379DB8}" destId="{270A31F8-CCB8-4531-A51E-C86CA3ED3371}" srcOrd="0" destOrd="0" presId="urn:microsoft.com/office/officeart/2005/8/layout/hierarchy2"/>
    <dgm:cxn modelId="{F8BCB63A-584B-4DF5-93C1-9BFAE2471958}" type="presParOf" srcId="{270A31F8-CCB8-4531-A51E-C86CA3ED3371}" destId="{27CDF3B9-AECB-45C8-8802-77F87EA0062A}" srcOrd="0" destOrd="0" presId="urn:microsoft.com/office/officeart/2005/8/layout/hierarchy2"/>
    <dgm:cxn modelId="{F0BFFF7E-EAB8-4C25-9396-4AFEF2A1AE53}" type="presParOf" srcId="{EB7E28EF-9081-4970-9B24-627B41379DB8}" destId="{012ED164-70CA-4D64-8D52-46CB0D6FF968}" srcOrd="1" destOrd="0" presId="urn:microsoft.com/office/officeart/2005/8/layout/hierarchy2"/>
    <dgm:cxn modelId="{D490213E-6519-416C-8C29-C4CEEC56BCC4}" type="presParOf" srcId="{012ED164-70CA-4D64-8D52-46CB0D6FF968}" destId="{9CC95D82-B829-4FD9-AE25-966CACE248DE}" srcOrd="0" destOrd="0" presId="urn:microsoft.com/office/officeart/2005/8/layout/hierarchy2"/>
    <dgm:cxn modelId="{7EDDBEF8-A76C-4D21-8FAE-27D719953053}" type="presParOf" srcId="{012ED164-70CA-4D64-8D52-46CB0D6FF968}" destId="{12A6DD1A-CA8D-4DAE-81CD-D44769C47DC4}" srcOrd="1" destOrd="0" presId="urn:microsoft.com/office/officeart/2005/8/layout/hierarchy2"/>
    <dgm:cxn modelId="{D55F4488-EB99-4619-A704-F1ADEE843BC4}" type="presParOf" srcId="{12A6DD1A-CA8D-4DAE-81CD-D44769C47DC4}" destId="{72FF58BC-D724-4B17-84EE-0946D8479BE4}" srcOrd="0" destOrd="0" presId="urn:microsoft.com/office/officeart/2005/8/layout/hierarchy2"/>
    <dgm:cxn modelId="{77AB759D-0BE5-4410-B2FB-3C1ADFD95987}" type="presParOf" srcId="{72FF58BC-D724-4B17-84EE-0946D8479BE4}" destId="{F043E7A6-3706-4B43-BC02-663620FC3652}" srcOrd="0" destOrd="0" presId="urn:microsoft.com/office/officeart/2005/8/layout/hierarchy2"/>
    <dgm:cxn modelId="{38A42301-8330-4761-B8A5-31A90D40CCE4}" type="presParOf" srcId="{12A6DD1A-CA8D-4DAE-81CD-D44769C47DC4}" destId="{C5CA8940-3A10-4D59-BC4C-876981933F57}" srcOrd="1" destOrd="0" presId="urn:microsoft.com/office/officeart/2005/8/layout/hierarchy2"/>
    <dgm:cxn modelId="{268D6381-512F-41E7-8FFD-1DC0D79E01FA}" type="presParOf" srcId="{C5CA8940-3A10-4D59-BC4C-876981933F57}" destId="{A05837D7-D770-44BB-96A4-5659F630F7A8}" srcOrd="0" destOrd="0" presId="urn:microsoft.com/office/officeart/2005/8/layout/hierarchy2"/>
    <dgm:cxn modelId="{4DC00CAE-44E5-4386-A32C-1D64DFE01C40}" type="presParOf" srcId="{C5CA8940-3A10-4D59-BC4C-876981933F57}" destId="{E76FF93B-6C97-45D0-A884-C7BADE60B133}" srcOrd="1" destOrd="0" presId="urn:microsoft.com/office/officeart/2005/8/layout/hierarchy2"/>
    <dgm:cxn modelId="{91309C1C-6ED2-47DF-BE91-F4EBF0511928}" type="presParOf" srcId="{E76FF93B-6C97-45D0-A884-C7BADE60B133}" destId="{ACDD1430-670C-4154-8B30-3DE3896A2BD7}" srcOrd="0" destOrd="0" presId="urn:microsoft.com/office/officeart/2005/8/layout/hierarchy2"/>
    <dgm:cxn modelId="{2599BF2D-319D-4345-BF21-958E368867BF}" type="presParOf" srcId="{ACDD1430-670C-4154-8B30-3DE3896A2BD7}" destId="{74E6EB30-826D-4848-8EF6-30E09583FC7C}" srcOrd="0" destOrd="0" presId="urn:microsoft.com/office/officeart/2005/8/layout/hierarchy2"/>
    <dgm:cxn modelId="{197495F5-65FB-4A9F-99E6-96273228659E}" type="presParOf" srcId="{E76FF93B-6C97-45D0-A884-C7BADE60B133}" destId="{B0AC94FD-11AF-45E2-831D-3AA2A33C62E5}" srcOrd="1" destOrd="0" presId="urn:microsoft.com/office/officeart/2005/8/layout/hierarchy2"/>
    <dgm:cxn modelId="{ADD506D4-E9F9-409E-B8C3-573F9D9CB254}" type="presParOf" srcId="{B0AC94FD-11AF-45E2-831D-3AA2A33C62E5}" destId="{AFD29DE7-FF63-4D63-BE6C-E0133975D0BA}" srcOrd="0" destOrd="0" presId="urn:microsoft.com/office/officeart/2005/8/layout/hierarchy2"/>
    <dgm:cxn modelId="{97E76B78-D5B8-45D9-8DE5-023E7E0ECC4B}" type="presParOf" srcId="{B0AC94FD-11AF-45E2-831D-3AA2A33C62E5}" destId="{13E9164A-9911-4FE1-ADE0-83ED76408802}" srcOrd="1" destOrd="0" presId="urn:microsoft.com/office/officeart/2005/8/layout/hierarchy2"/>
    <dgm:cxn modelId="{D630E7CF-E412-4C8B-96B8-E89CC723A9C0}" type="presParOf" srcId="{13E9164A-9911-4FE1-ADE0-83ED76408802}" destId="{04464A91-F170-4904-B63C-6FA26D2E1926}" srcOrd="0" destOrd="0" presId="urn:microsoft.com/office/officeart/2005/8/layout/hierarchy2"/>
    <dgm:cxn modelId="{15D197DC-06CB-4469-84CC-9F9B5B9E9D6F}" type="presParOf" srcId="{04464A91-F170-4904-B63C-6FA26D2E1926}" destId="{F2ED797A-B8A8-494B-A3CB-F2B537079706}" srcOrd="0" destOrd="0" presId="urn:microsoft.com/office/officeart/2005/8/layout/hierarchy2"/>
    <dgm:cxn modelId="{6013169A-F601-4C90-A271-4C80EE6A9111}" type="presParOf" srcId="{13E9164A-9911-4FE1-ADE0-83ED76408802}" destId="{88D04EB4-5BF3-46DF-9E46-0CF96193AD4B}" srcOrd="1" destOrd="0" presId="urn:microsoft.com/office/officeart/2005/8/layout/hierarchy2"/>
    <dgm:cxn modelId="{98207FE4-6712-4DD2-B2FC-DEDF0C208068}" type="presParOf" srcId="{88D04EB4-5BF3-46DF-9E46-0CF96193AD4B}" destId="{7F50C685-8C74-41FE-A2CE-6285D6078E5E}" srcOrd="0" destOrd="0" presId="urn:microsoft.com/office/officeart/2005/8/layout/hierarchy2"/>
    <dgm:cxn modelId="{94A7F2D9-A5A8-47F6-B8EE-318CF9ECAC90}" type="presParOf" srcId="{88D04EB4-5BF3-46DF-9E46-0CF96193AD4B}" destId="{D2D3AFD4-83F4-4DF1-9843-72C6A5C79D51}" srcOrd="1" destOrd="0" presId="urn:microsoft.com/office/officeart/2005/8/layout/hierarchy2"/>
    <dgm:cxn modelId="{16E0B99E-71AD-462B-AA2B-4AB597727203}" type="presParOf" srcId="{12A6DD1A-CA8D-4DAE-81CD-D44769C47DC4}" destId="{A7876DBC-A2A5-4CBA-8B54-1A2BEA033C51}" srcOrd="2" destOrd="0" presId="urn:microsoft.com/office/officeart/2005/8/layout/hierarchy2"/>
    <dgm:cxn modelId="{C7FEDA67-5F81-46FC-A942-70FBBB831F24}" type="presParOf" srcId="{A7876DBC-A2A5-4CBA-8B54-1A2BEA033C51}" destId="{D45488A2-1B96-4739-811C-3D5396EB8C20}" srcOrd="0" destOrd="0" presId="urn:microsoft.com/office/officeart/2005/8/layout/hierarchy2"/>
    <dgm:cxn modelId="{60152742-C26E-4BF8-BA1D-92776A4197F3}" type="presParOf" srcId="{12A6DD1A-CA8D-4DAE-81CD-D44769C47DC4}" destId="{D5966C54-753E-4CF5-8980-6D5ED8A5B2A8}" srcOrd="3" destOrd="0" presId="urn:microsoft.com/office/officeart/2005/8/layout/hierarchy2"/>
    <dgm:cxn modelId="{2F0994E5-B7E6-46E0-BDF0-089515698F19}" type="presParOf" srcId="{D5966C54-753E-4CF5-8980-6D5ED8A5B2A8}" destId="{990AEA58-E0DD-4BB9-8388-593F24CD3415}" srcOrd="0" destOrd="0" presId="urn:microsoft.com/office/officeart/2005/8/layout/hierarchy2"/>
    <dgm:cxn modelId="{E57BC4EF-6C46-4309-92BE-9F4FD8B3B16D}" type="presParOf" srcId="{D5966C54-753E-4CF5-8980-6D5ED8A5B2A8}" destId="{00041C3D-5174-4357-915A-EC0F577FF712}" srcOrd="1" destOrd="0" presId="urn:microsoft.com/office/officeart/2005/8/layout/hierarchy2"/>
    <dgm:cxn modelId="{87959D6F-478D-48C9-9640-851D5C80D3EF}" type="presParOf" srcId="{00041C3D-5174-4357-915A-EC0F577FF712}" destId="{D15A2978-6E2A-4A8F-AD33-CC97BAC075C6}" srcOrd="0" destOrd="0" presId="urn:microsoft.com/office/officeart/2005/8/layout/hierarchy2"/>
    <dgm:cxn modelId="{EDF77973-E318-40F6-8D3F-4183044335D5}" type="presParOf" srcId="{D15A2978-6E2A-4A8F-AD33-CC97BAC075C6}" destId="{F8BF6F52-877B-4923-A70C-C03F04C011F0}" srcOrd="0" destOrd="0" presId="urn:microsoft.com/office/officeart/2005/8/layout/hierarchy2"/>
    <dgm:cxn modelId="{9D79CABC-DC90-4DA8-AA45-E69EA5FE54F9}" type="presParOf" srcId="{00041C3D-5174-4357-915A-EC0F577FF712}" destId="{D6B8D695-5C45-4AA0-9EF1-D391DEC9A8A3}" srcOrd="1" destOrd="0" presId="urn:microsoft.com/office/officeart/2005/8/layout/hierarchy2"/>
    <dgm:cxn modelId="{82503842-5400-451B-BC57-DFA2743207CF}" type="presParOf" srcId="{D6B8D695-5C45-4AA0-9EF1-D391DEC9A8A3}" destId="{2D176806-2156-4924-A70A-868E7E44AFD5}" srcOrd="0" destOrd="0" presId="urn:microsoft.com/office/officeart/2005/8/layout/hierarchy2"/>
    <dgm:cxn modelId="{4F9C3054-A4EB-4B85-BC25-BA783279FB09}" type="presParOf" srcId="{D6B8D695-5C45-4AA0-9EF1-D391DEC9A8A3}" destId="{84349823-3F51-4D34-A200-2B33933FEF1E}" srcOrd="1" destOrd="0" presId="urn:microsoft.com/office/officeart/2005/8/layout/hierarchy2"/>
    <dgm:cxn modelId="{246B4FEA-A731-45DE-9838-F0F566476249}" type="presParOf" srcId="{84349823-3F51-4D34-A200-2B33933FEF1E}" destId="{504520FB-5418-49F0-BC34-940C998CB236}" srcOrd="0" destOrd="0" presId="urn:microsoft.com/office/officeart/2005/8/layout/hierarchy2"/>
    <dgm:cxn modelId="{E5169686-FCDA-46C8-AAEF-451C8CA05279}" type="presParOf" srcId="{504520FB-5418-49F0-BC34-940C998CB236}" destId="{D55329FC-5009-4963-BD67-C27E684E53AC}" srcOrd="0" destOrd="0" presId="urn:microsoft.com/office/officeart/2005/8/layout/hierarchy2"/>
    <dgm:cxn modelId="{B3A18FB4-4072-48BE-A9CB-9CE2590D4471}" type="presParOf" srcId="{84349823-3F51-4D34-A200-2B33933FEF1E}" destId="{85F562B3-E634-4CB5-8A63-A1773349A184}" srcOrd="1" destOrd="0" presId="urn:microsoft.com/office/officeart/2005/8/layout/hierarchy2"/>
    <dgm:cxn modelId="{FE38D0B9-97FD-4DA8-9E89-BABFA4A58904}" type="presParOf" srcId="{85F562B3-E634-4CB5-8A63-A1773349A184}" destId="{E2768EF5-664C-4A03-94B8-22E8A0095ED9}" srcOrd="0" destOrd="0" presId="urn:microsoft.com/office/officeart/2005/8/layout/hierarchy2"/>
    <dgm:cxn modelId="{4D2973F0-2EF2-4964-A327-ED4145F443F2}" type="presParOf" srcId="{85F562B3-E634-4CB5-8A63-A1773349A184}" destId="{8FA4C8BA-D909-406E-AD07-1D1058254515}" srcOrd="1" destOrd="0" presId="urn:microsoft.com/office/officeart/2005/8/layout/hierarchy2"/>
    <dgm:cxn modelId="{49C4ECBD-6D73-49F8-AF84-C6CD9267B2BB}" type="presParOf" srcId="{12A6DD1A-CA8D-4DAE-81CD-D44769C47DC4}" destId="{99286549-E731-4513-B166-A4B1BF63C57A}" srcOrd="4" destOrd="0" presId="urn:microsoft.com/office/officeart/2005/8/layout/hierarchy2"/>
    <dgm:cxn modelId="{DE9E80C1-361F-4BC8-B462-90686AD8AB92}" type="presParOf" srcId="{99286549-E731-4513-B166-A4B1BF63C57A}" destId="{9CF6E28A-FA86-41AD-B6CA-F678635DE088}" srcOrd="0" destOrd="0" presId="urn:microsoft.com/office/officeart/2005/8/layout/hierarchy2"/>
    <dgm:cxn modelId="{3A902077-B1AD-4D89-9E53-D4C31C3A2A8E}" type="presParOf" srcId="{12A6DD1A-CA8D-4DAE-81CD-D44769C47DC4}" destId="{022ACA61-57D9-49A5-A1FA-D7675BFB122C}" srcOrd="5" destOrd="0" presId="urn:microsoft.com/office/officeart/2005/8/layout/hierarchy2"/>
    <dgm:cxn modelId="{C4C3701C-1CF5-4499-ADC0-132B30D9D6DC}" type="presParOf" srcId="{022ACA61-57D9-49A5-A1FA-D7675BFB122C}" destId="{A7D17AA1-0029-48B5-B2BD-0525BE7990E0}" srcOrd="0" destOrd="0" presId="urn:microsoft.com/office/officeart/2005/8/layout/hierarchy2"/>
    <dgm:cxn modelId="{E972749F-9894-4D8B-987C-25D4432AE3E3}" type="presParOf" srcId="{022ACA61-57D9-49A5-A1FA-D7675BFB122C}" destId="{29F2E1EB-5F67-4105-9C0E-996A7EC8F140}" srcOrd="1" destOrd="0" presId="urn:microsoft.com/office/officeart/2005/8/layout/hierarchy2"/>
    <dgm:cxn modelId="{914143A2-BA32-463F-B963-6E5E15A624AD}" type="presParOf" srcId="{29F2E1EB-5F67-4105-9C0E-996A7EC8F140}" destId="{1365ABA3-112E-44E5-87ED-58B2A75AB4DF}" srcOrd="0" destOrd="0" presId="urn:microsoft.com/office/officeart/2005/8/layout/hierarchy2"/>
    <dgm:cxn modelId="{41DC462C-C37F-4400-8CF3-C9E6D529FB02}" type="presParOf" srcId="{1365ABA3-112E-44E5-87ED-58B2A75AB4DF}" destId="{2AF9C591-C8E3-4839-B066-E1CADA65EF41}" srcOrd="0" destOrd="0" presId="urn:microsoft.com/office/officeart/2005/8/layout/hierarchy2"/>
    <dgm:cxn modelId="{BE9E5DC7-5FC5-4502-8F29-BE24472171E8}" type="presParOf" srcId="{29F2E1EB-5F67-4105-9C0E-996A7EC8F140}" destId="{4274C81F-0BBD-479A-B527-D3A3BDCC054E}" srcOrd="1" destOrd="0" presId="urn:microsoft.com/office/officeart/2005/8/layout/hierarchy2"/>
    <dgm:cxn modelId="{9FBC4794-4A64-4545-A14A-80ACC86888B5}" type="presParOf" srcId="{4274C81F-0BBD-479A-B527-D3A3BDCC054E}" destId="{181E17B1-7592-46F0-83D9-87E9953EB147}" srcOrd="0" destOrd="0" presId="urn:microsoft.com/office/officeart/2005/8/layout/hierarchy2"/>
    <dgm:cxn modelId="{C4E28B50-B1CA-4151-812E-B65B1284F040}" type="presParOf" srcId="{4274C81F-0BBD-479A-B527-D3A3BDCC054E}" destId="{9A3AFDAE-AE48-4DD8-ADA4-362933DD7F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D49BD-D780-4510-99E1-7D3D5A723B78}">
      <dsp:nvSpPr>
        <dsp:cNvPr id="0" name=""/>
        <dsp:cNvSpPr/>
      </dsp:nvSpPr>
      <dsp:spPr>
        <a:xfrm>
          <a:off x="11911" y="933746"/>
          <a:ext cx="1305644" cy="65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Polymer</a:t>
          </a:r>
          <a:endParaRPr lang="en-GB" sz="1200" b="1" kern="1200" dirty="0"/>
        </a:p>
      </dsp:txBody>
      <dsp:txXfrm>
        <a:off x="31032" y="952867"/>
        <a:ext cx="1267402" cy="614580"/>
      </dsp:txXfrm>
    </dsp:sp>
    <dsp:sp modelId="{270A31F8-CCB8-4531-A51E-C86CA3ED3371}">
      <dsp:nvSpPr>
        <dsp:cNvPr id="0" name=""/>
        <dsp:cNvSpPr/>
      </dsp:nvSpPr>
      <dsp:spPr>
        <a:xfrm>
          <a:off x="1317556" y="1236845"/>
          <a:ext cx="522257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522257" y="23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65629" y="1247101"/>
        <a:ext cx="26112" cy="26112"/>
      </dsp:txXfrm>
    </dsp:sp>
    <dsp:sp modelId="{9CC95D82-B829-4FD9-AE25-966CACE248DE}">
      <dsp:nvSpPr>
        <dsp:cNvPr id="0" name=""/>
        <dsp:cNvSpPr/>
      </dsp:nvSpPr>
      <dsp:spPr>
        <a:xfrm>
          <a:off x="1839814" y="933746"/>
          <a:ext cx="1305644" cy="65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Monomers/molecules</a:t>
          </a:r>
        </a:p>
      </dsp:txBody>
      <dsp:txXfrm>
        <a:off x="1858935" y="952867"/>
        <a:ext cx="1267402" cy="614580"/>
      </dsp:txXfrm>
    </dsp:sp>
    <dsp:sp modelId="{72FF58BC-D724-4B17-84EE-0946D8479BE4}">
      <dsp:nvSpPr>
        <dsp:cNvPr id="0" name=""/>
        <dsp:cNvSpPr/>
      </dsp:nvSpPr>
      <dsp:spPr>
        <a:xfrm rot="18289469">
          <a:off x="2949321" y="861472"/>
          <a:ext cx="914534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914534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83725" y="861921"/>
        <a:ext cx="45726" cy="45726"/>
      </dsp:txXfrm>
    </dsp:sp>
    <dsp:sp modelId="{A05837D7-D770-44BB-96A4-5659F630F7A8}">
      <dsp:nvSpPr>
        <dsp:cNvPr id="0" name=""/>
        <dsp:cNvSpPr/>
      </dsp:nvSpPr>
      <dsp:spPr>
        <a:xfrm>
          <a:off x="3667717" y="183000"/>
          <a:ext cx="1305644" cy="65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Protons</a:t>
          </a:r>
          <a:endParaRPr lang="en-GB" sz="2200" b="1" kern="1200" dirty="0"/>
        </a:p>
      </dsp:txBody>
      <dsp:txXfrm>
        <a:off x="3686838" y="202121"/>
        <a:ext cx="1267402" cy="614580"/>
      </dsp:txXfrm>
    </dsp:sp>
    <dsp:sp modelId="{ACDD1430-670C-4154-8B30-3DE3896A2BD7}">
      <dsp:nvSpPr>
        <dsp:cNvPr id="0" name=""/>
        <dsp:cNvSpPr/>
      </dsp:nvSpPr>
      <dsp:spPr>
        <a:xfrm>
          <a:off x="4973362" y="486099"/>
          <a:ext cx="522257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522257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21434" y="496355"/>
        <a:ext cx="26112" cy="26112"/>
      </dsp:txXfrm>
    </dsp:sp>
    <dsp:sp modelId="{AFD29DE7-FF63-4D63-BE6C-E0133975D0BA}">
      <dsp:nvSpPr>
        <dsp:cNvPr id="0" name=""/>
        <dsp:cNvSpPr/>
      </dsp:nvSpPr>
      <dsp:spPr>
        <a:xfrm>
          <a:off x="5495620" y="183000"/>
          <a:ext cx="1305644" cy="65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Quarks</a:t>
          </a:r>
          <a:endParaRPr lang="en-GB" sz="2200" b="1" kern="1200" dirty="0"/>
        </a:p>
      </dsp:txBody>
      <dsp:txXfrm>
        <a:off x="5514741" y="202121"/>
        <a:ext cx="1267402" cy="614580"/>
      </dsp:txXfrm>
    </dsp:sp>
    <dsp:sp modelId="{04464A91-F170-4904-B63C-6FA26D2E1926}">
      <dsp:nvSpPr>
        <dsp:cNvPr id="0" name=""/>
        <dsp:cNvSpPr/>
      </dsp:nvSpPr>
      <dsp:spPr>
        <a:xfrm>
          <a:off x="6801265" y="486099"/>
          <a:ext cx="522257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522257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049337" y="496355"/>
        <a:ext cx="26112" cy="26112"/>
      </dsp:txXfrm>
    </dsp:sp>
    <dsp:sp modelId="{7F50C685-8C74-41FE-A2CE-6285D6078E5E}">
      <dsp:nvSpPr>
        <dsp:cNvPr id="0" name=""/>
        <dsp:cNvSpPr/>
      </dsp:nvSpPr>
      <dsp:spPr>
        <a:xfrm>
          <a:off x="7323523" y="183000"/>
          <a:ext cx="1305644" cy="65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1" kern="1200" dirty="0"/>
            <a:t>Nothing (?)</a:t>
          </a:r>
        </a:p>
      </dsp:txBody>
      <dsp:txXfrm>
        <a:off x="7342644" y="202121"/>
        <a:ext cx="1267402" cy="614580"/>
      </dsp:txXfrm>
    </dsp:sp>
    <dsp:sp modelId="{A7876DBC-A2A5-4CBA-8B54-1A2BEA033C51}">
      <dsp:nvSpPr>
        <dsp:cNvPr id="0" name=""/>
        <dsp:cNvSpPr/>
      </dsp:nvSpPr>
      <dsp:spPr>
        <a:xfrm>
          <a:off x="3145459" y="1236845"/>
          <a:ext cx="522257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522257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393532" y="1247101"/>
        <a:ext cx="26112" cy="26112"/>
      </dsp:txXfrm>
    </dsp:sp>
    <dsp:sp modelId="{990AEA58-E0DD-4BB9-8388-593F24CD3415}">
      <dsp:nvSpPr>
        <dsp:cNvPr id="0" name=""/>
        <dsp:cNvSpPr/>
      </dsp:nvSpPr>
      <dsp:spPr>
        <a:xfrm>
          <a:off x="3667717" y="933746"/>
          <a:ext cx="1305644" cy="65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Neutrons</a:t>
          </a:r>
          <a:endParaRPr lang="en-GB" sz="2200" b="1" kern="1200" dirty="0"/>
        </a:p>
      </dsp:txBody>
      <dsp:txXfrm>
        <a:off x="3686838" y="952867"/>
        <a:ext cx="1267402" cy="614580"/>
      </dsp:txXfrm>
    </dsp:sp>
    <dsp:sp modelId="{D15A2978-6E2A-4A8F-AD33-CC97BAC075C6}">
      <dsp:nvSpPr>
        <dsp:cNvPr id="0" name=""/>
        <dsp:cNvSpPr/>
      </dsp:nvSpPr>
      <dsp:spPr>
        <a:xfrm>
          <a:off x="4973362" y="1236845"/>
          <a:ext cx="522257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522257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21434" y="1247101"/>
        <a:ext cx="26112" cy="26112"/>
      </dsp:txXfrm>
    </dsp:sp>
    <dsp:sp modelId="{2D176806-2156-4924-A70A-868E7E44AFD5}">
      <dsp:nvSpPr>
        <dsp:cNvPr id="0" name=""/>
        <dsp:cNvSpPr/>
      </dsp:nvSpPr>
      <dsp:spPr>
        <a:xfrm>
          <a:off x="5495620" y="933746"/>
          <a:ext cx="1305644" cy="65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Quarks</a:t>
          </a:r>
          <a:endParaRPr lang="en-GB" sz="2200" b="1" kern="1200" dirty="0"/>
        </a:p>
      </dsp:txBody>
      <dsp:txXfrm>
        <a:off x="5514741" y="952867"/>
        <a:ext cx="1267402" cy="614580"/>
      </dsp:txXfrm>
    </dsp:sp>
    <dsp:sp modelId="{504520FB-5418-49F0-BC34-940C998CB236}">
      <dsp:nvSpPr>
        <dsp:cNvPr id="0" name=""/>
        <dsp:cNvSpPr/>
      </dsp:nvSpPr>
      <dsp:spPr>
        <a:xfrm>
          <a:off x="6801265" y="1236845"/>
          <a:ext cx="522257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522257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049337" y="1247101"/>
        <a:ext cx="26112" cy="26112"/>
      </dsp:txXfrm>
    </dsp:sp>
    <dsp:sp modelId="{E2768EF5-664C-4A03-94B8-22E8A0095ED9}">
      <dsp:nvSpPr>
        <dsp:cNvPr id="0" name=""/>
        <dsp:cNvSpPr/>
      </dsp:nvSpPr>
      <dsp:spPr>
        <a:xfrm>
          <a:off x="7323523" y="933746"/>
          <a:ext cx="1305644" cy="65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/>
            <a:t>Nothing (?)</a:t>
          </a:r>
        </a:p>
      </dsp:txBody>
      <dsp:txXfrm>
        <a:off x="7342644" y="952867"/>
        <a:ext cx="1267402" cy="614580"/>
      </dsp:txXfrm>
    </dsp:sp>
    <dsp:sp modelId="{99286549-E731-4513-B166-A4B1BF63C57A}">
      <dsp:nvSpPr>
        <dsp:cNvPr id="0" name=""/>
        <dsp:cNvSpPr/>
      </dsp:nvSpPr>
      <dsp:spPr>
        <a:xfrm rot="3310531">
          <a:off x="2949321" y="1612218"/>
          <a:ext cx="914534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914534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83725" y="1612667"/>
        <a:ext cx="45726" cy="45726"/>
      </dsp:txXfrm>
    </dsp:sp>
    <dsp:sp modelId="{A7D17AA1-0029-48B5-B2BD-0525BE7990E0}">
      <dsp:nvSpPr>
        <dsp:cNvPr id="0" name=""/>
        <dsp:cNvSpPr/>
      </dsp:nvSpPr>
      <dsp:spPr>
        <a:xfrm>
          <a:off x="3667717" y="1684492"/>
          <a:ext cx="1305644" cy="65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Electrons</a:t>
          </a:r>
          <a:endParaRPr lang="en-GB" sz="2200" b="1" kern="1200" dirty="0"/>
        </a:p>
      </dsp:txBody>
      <dsp:txXfrm>
        <a:off x="3686838" y="1703613"/>
        <a:ext cx="1267402" cy="614580"/>
      </dsp:txXfrm>
    </dsp:sp>
    <dsp:sp modelId="{1365ABA3-112E-44E5-87ED-58B2A75AB4DF}">
      <dsp:nvSpPr>
        <dsp:cNvPr id="0" name=""/>
        <dsp:cNvSpPr/>
      </dsp:nvSpPr>
      <dsp:spPr>
        <a:xfrm rot="30110">
          <a:off x="4973352" y="1989911"/>
          <a:ext cx="529955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529955" y="233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25081" y="1999975"/>
        <a:ext cx="26497" cy="26497"/>
      </dsp:txXfrm>
    </dsp:sp>
    <dsp:sp modelId="{181E17B1-7592-46F0-83D9-87E9953EB147}">
      <dsp:nvSpPr>
        <dsp:cNvPr id="0" name=""/>
        <dsp:cNvSpPr/>
      </dsp:nvSpPr>
      <dsp:spPr>
        <a:xfrm>
          <a:off x="5503297" y="1689133"/>
          <a:ext cx="1305644" cy="65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/>
            <a:t>Nothing (?)</a:t>
          </a:r>
        </a:p>
      </dsp:txBody>
      <dsp:txXfrm>
        <a:off x="5522418" y="1708254"/>
        <a:ext cx="1267402" cy="614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A0C05-9C2F-4437-8D4A-7D200EAF4D14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3F9A0-272D-4DA4-BF39-FD81FB3A8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3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Pion</a:t>
            </a:r>
            <a:r>
              <a:rPr lang="en-GB" baseline="0" dirty="0"/>
              <a:t> is only the mediator of the </a:t>
            </a:r>
            <a:r>
              <a:rPr lang="en-GB" b="1" baseline="0" dirty="0"/>
              <a:t>residual</a:t>
            </a:r>
            <a:r>
              <a:rPr lang="en-GB" baseline="0" dirty="0"/>
              <a:t> nuclear force, which binds p and n to form nuclei. The gluon only binds quarks together to form nucleons. Since nucleons are therefore colour-neutral, another particle must mediate the force between nucleons. For more details, see http://hyperphysics.phy-astr.gsu.edu/hbase/forces/funfor.html and https://en.wikipedia.org/wiki/Nuclear_force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3F9A0-272D-4DA4-BF39-FD81FB3A8C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59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pair must be created to obey conservation of momentum.</a:t>
            </a:r>
          </a:p>
          <a:p>
            <a:endParaRPr lang="en-GB" dirty="0"/>
          </a:p>
          <a:p>
            <a:r>
              <a:rPr lang="en-GB" dirty="0"/>
              <a:t>During a low-energy annihilation, photon production is favoured, since these particles have no mass. However, high-energy particle colliders produce annihilations where a wide variety of exotic heavy particles are created.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3F9A0-272D-4DA4-BF39-FD81FB3A8C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5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Fermions =&gt; obey Pauli exclusion principle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3F9A0-272D-4DA4-BF39-FD81FB3A8C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7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609600"/>
            <a:ext cx="8637588" cy="1019175"/>
            <a:chOff x="1141" y="1158"/>
            <a:chExt cx="9619" cy="1134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9627" y="1158"/>
              <a:ext cx="1133" cy="1134"/>
              <a:chOff x="9627" y="1158"/>
              <a:chExt cx="1133" cy="1134"/>
            </a:xfrm>
          </p:grpSpPr>
          <p:sp>
            <p:nvSpPr>
              <p:cNvPr id="7" name="Oval 6"/>
              <p:cNvSpPr>
                <a:spLocks noChangeAspect="1" noChangeArrowheads="1"/>
              </p:cNvSpPr>
              <p:nvPr/>
            </p:nvSpPr>
            <p:spPr bwMode="auto">
              <a:xfrm>
                <a:off x="10003" y="1534"/>
                <a:ext cx="378" cy="37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" name="Freeform 7"/>
              <p:cNvSpPr>
                <a:spLocks noChangeAspect="1"/>
              </p:cNvSpPr>
              <p:nvPr/>
            </p:nvSpPr>
            <p:spPr bwMode="auto">
              <a:xfrm>
                <a:off x="10161" y="1158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" name="Freeform 8"/>
              <p:cNvSpPr>
                <a:spLocks noChangeAspect="1"/>
              </p:cNvSpPr>
              <p:nvPr/>
            </p:nvSpPr>
            <p:spPr bwMode="auto">
              <a:xfrm rot="1800000">
                <a:off x="10355" y="1211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" name="Freeform 9"/>
              <p:cNvSpPr>
                <a:spLocks noChangeAspect="1"/>
              </p:cNvSpPr>
              <p:nvPr/>
            </p:nvSpPr>
            <p:spPr bwMode="auto">
              <a:xfrm rot="3600000">
                <a:off x="10490" y="1348"/>
                <a:ext cx="51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0"/>
              <p:cNvSpPr>
                <a:spLocks noChangeAspect="1"/>
              </p:cNvSpPr>
              <p:nvPr/>
            </p:nvSpPr>
            <p:spPr bwMode="auto">
              <a:xfrm rot="19800000">
                <a:off x="9977" y="1213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1"/>
              <p:cNvSpPr>
                <a:spLocks noChangeAspect="1"/>
              </p:cNvSpPr>
              <p:nvPr/>
            </p:nvSpPr>
            <p:spPr bwMode="auto">
              <a:xfrm rot="18000000">
                <a:off x="9852" y="1344"/>
                <a:ext cx="53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2"/>
              <p:cNvSpPr>
                <a:spLocks noChangeAspect="1"/>
              </p:cNvSpPr>
              <p:nvPr/>
            </p:nvSpPr>
            <p:spPr bwMode="auto">
              <a:xfrm rot="16200000">
                <a:off x="9809" y="1518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3"/>
              <p:cNvSpPr>
                <a:spLocks noChangeAspect="1"/>
              </p:cNvSpPr>
              <p:nvPr/>
            </p:nvSpPr>
            <p:spPr bwMode="auto">
              <a:xfrm rot="14400000">
                <a:off x="9865" y="1715"/>
                <a:ext cx="51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4"/>
              <p:cNvSpPr>
                <a:spLocks noChangeAspect="1"/>
              </p:cNvSpPr>
              <p:nvPr/>
            </p:nvSpPr>
            <p:spPr bwMode="auto">
              <a:xfrm rot="12600000">
                <a:off x="9996" y="1835"/>
                <a:ext cx="51" cy="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15"/>
              <p:cNvSpPr>
                <a:spLocks noChangeAspect="1"/>
              </p:cNvSpPr>
              <p:nvPr/>
            </p:nvSpPr>
            <p:spPr bwMode="auto">
              <a:xfrm rot="10800000">
                <a:off x="10168" y="1877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 bwMode="auto">
              <a:xfrm rot="9000000">
                <a:off x="10336" y="1836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" name="Freeform 17"/>
              <p:cNvSpPr>
                <a:spLocks noChangeAspect="1"/>
              </p:cNvSpPr>
              <p:nvPr/>
            </p:nvSpPr>
            <p:spPr bwMode="auto">
              <a:xfrm rot="7200000">
                <a:off x="10482" y="1692"/>
                <a:ext cx="53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" name="Freeform 18"/>
              <p:cNvSpPr>
                <a:spLocks noChangeAspect="1"/>
              </p:cNvSpPr>
              <p:nvPr/>
            </p:nvSpPr>
            <p:spPr bwMode="auto">
              <a:xfrm rot="5400000">
                <a:off x="10527" y="1516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 bwMode="auto">
              <a:xfrm rot="900000">
                <a:off x="10246" y="1342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 bwMode="auto">
              <a:xfrm rot="2700000">
                <a:off x="10369" y="1426"/>
                <a:ext cx="44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" name="Freeform 21"/>
              <p:cNvSpPr>
                <a:spLocks noChangeAspect="1"/>
              </p:cNvSpPr>
              <p:nvPr/>
            </p:nvSpPr>
            <p:spPr bwMode="auto">
              <a:xfrm rot="4500000">
                <a:off x="10435" y="1536"/>
                <a:ext cx="42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22"/>
              <p:cNvSpPr>
                <a:spLocks noChangeAspect="1"/>
              </p:cNvSpPr>
              <p:nvPr/>
            </p:nvSpPr>
            <p:spPr bwMode="auto">
              <a:xfrm rot="6300000">
                <a:off x="10417" y="1665"/>
                <a:ext cx="42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 rot="8100000">
                <a:off x="10339" y="1780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24"/>
              <p:cNvSpPr>
                <a:spLocks noChangeAspect="1"/>
              </p:cNvSpPr>
              <p:nvPr/>
            </p:nvSpPr>
            <p:spPr bwMode="auto">
              <a:xfrm rot="9900000">
                <a:off x="10230" y="1838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25"/>
              <p:cNvSpPr>
                <a:spLocks noChangeAspect="1"/>
              </p:cNvSpPr>
              <p:nvPr/>
            </p:nvSpPr>
            <p:spPr bwMode="auto">
              <a:xfrm rot="11700000">
                <a:off x="10115" y="1840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26"/>
              <p:cNvSpPr>
                <a:spLocks noChangeAspect="1"/>
              </p:cNvSpPr>
              <p:nvPr/>
            </p:nvSpPr>
            <p:spPr bwMode="auto">
              <a:xfrm rot="13500000">
                <a:off x="10010" y="1790"/>
                <a:ext cx="41" cy="2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27"/>
              <p:cNvSpPr>
                <a:spLocks noChangeAspect="1"/>
              </p:cNvSpPr>
              <p:nvPr/>
            </p:nvSpPr>
            <p:spPr bwMode="auto">
              <a:xfrm rot="15300000">
                <a:off x="9925" y="1675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28"/>
              <p:cNvSpPr>
                <a:spLocks noChangeAspect="1"/>
              </p:cNvSpPr>
              <p:nvPr/>
            </p:nvSpPr>
            <p:spPr bwMode="auto">
              <a:xfrm rot="17100000">
                <a:off x="9919" y="1532"/>
                <a:ext cx="41" cy="2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" name="Freeform 29"/>
              <p:cNvSpPr>
                <a:spLocks noChangeAspect="1"/>
              </p:cNvSpPr>
              <p:nvPr/>
            </p:nvSpPr>
            <p:spPr bwMode="auto">
              <a:xfrm rot="18900000">
                <a:off x="9972" y="1414"/>
                <a:ext cx="42" cy="2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30"/>
              <p:cNvSpPr>
                <a:spLocks noChangeAspect="1"/>
              </p:cNvSpPr>
              <p:nvPr/>
            </p:nvSpPr>
            <p:spPr bwMode="auto">
              <a:xfrm rot="20700000">
                <a:off x="10090" y="1336"/>
                <a:ext cx="41" cy="2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6" name="Rectangle 31"/>
            <p:cNvSpPr>
              <a:spLocks noChangeAspect="1" noChangeArrowheads="1"/>
            </p:cNvSpPr>
            <p:nvPr/>
          </p:nvSpPr>
          <p:spPr bwMode="auto">
            <a:xfrm>
              <a:off x="1141" y="1700"/>
              <a:ext cx="8505" cy="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Bradfield College Physics Department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Welcome to Year 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381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524000"/>
            <a:ext cx="4381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Bradfield College Physics Department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7"/>
          <p:cNvGrpSpPr>
            <a:grpSpLocks noChangeAspect="1"/>
          </p:cNvGrpSpPr>
          <p:nvPr/>
        </p:nvGrpSpPr>
        <p:grpSpPr bwMode="auto">
          <a:xfrm>
            <a:off x="0" y="609600"/>
            <a:ext cx="8637588" cy="1019175"/>
            <a:chOff x="1141" y="1158"/>
            <a:chExt cx="9619" cy="1134"/>
          </a:xfrm>
        </p:grpSpPr>
        <p:grpSp>
          <p:nvGrpSpPr>
            <p:cNvPr id="1029" name="Group 8"/>
            <p:cNvGrpSpPr>
              <a:grpSpLocks noChangeAspect="1"/>
            </p:cNvGrpSpPr>
            <p:nvPr/>
          </p:nvGrpSpPr>
          <p:grpSpPr bwMode="auto">
            <a:xfrm>
              <a:off x="9626" y="1158"/>
              <a:ext cx="1134" cy="1134"/>
              <a:chOff x="9626" y="1158"/>
              <a:chExt cx="1134" cy="1134"/>
            </a:xfrm>
          </p:grpSpPr>
          <p:sp>
            <p:nvSpPr>
              <p:cNvPr id="1033" name="Oval 9"/>
              <p:cNvSpPr>
                <a:spLocks noChangeAspect="1" noChangeArrowheads="1"/>
              </p:cNvSpPr>
              <p:nvPr/>
            </p:nvSpPr>
            <p:spPr bwMode="auto">
              <a:xfrm>
                <a:off x="10003" y="1534"/>
                <a:ext cx="378" cy="37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4" name="Freeform 10"/>
              <p:cNvSpPr>
                <a:spLocks noChangeAspect="1"/>
              </p:cNvSpPr>
              <p:nvPr/>
            </p:nvSpPr>
            <p:spPr bwMode="auto">
              <a:xfrm>
                <a:off x="10161" y="1158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5" name="Freeform 11"/>
              <p:cNvSpPr>
                <a:spLocks noChangeAspect="1"/>
              </p:cNvSpPr>
              <p:nvPr/>
            </p:nvSpPr>
            <p:spPr bwMode="auto">
              <a:xfrm rot="1800000">
                <a:off x="10355" y="1211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6" name="Freeform 12"/>
              <p:cNvSpPr>
                <a:spLocks noChangeAspect="1"/>
              </p:cNvSpPr>
              <p:nvPr/>
            </p:nvSpPr>
            <p:spPr bwMode="auto">
              <a:xfrm rot="3600000">
                <a:off x="10490" y="1348"/>
                <a:ext cx="51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7" name="Freeform 13"/>
              <p:cNvSpPr>
                <a:spLocks noChangeAspect="1"/>
              </p:cNvSpPr>
              <p:nvPr/>
            </p:nvSpPr>
            <p:spPr bwMode="auto">
              <a:xfrm rot="19800000">
                <a:off x="9977" y="1213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8" name="Freeform 14"/>
              <p:cNvSpPr>
                <a:spLocks noChangeAspect="1"/>
              </p:cNvSpPr>
              <p:nvPr/>
            </p:nvSpPr>
            <p:spPr bwMode="auto">
              <a:xfrm rot="18000000">
                <a:off x="9852" y="1344"/>
                <a:ext cx="53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9" name="Freeform 15"/>
              <p:cNvSpPr>
                <a:spLocks noChangeAspect="1"/>
              </p:cNvSpPr>
              <p:nvPr/>
            </p:nvSpPr>
            <p:spPr bwMode="auto">
              <a:xfrm rot="16200000">
                <a:off x="9813" y="1519"/>
                <a:ext cx="51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0" name="Freeform 16"/>
              <p:cNvSpPr>
                <a:spLocks noChangeAspect="1"/>
              </p:cNvSpPr>
              <p:nvPr/>
            </p:nvSpPr>
            <p:spPr bwMode="auto">
              <a:xfrm rot="14400000">
                <a:off x="9865" y="1714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1" name="Freeform 17"/>
              <p:cNvSpPr>
                <a:spLocks noChangeAspect="1"/>
              </p:cNvSpPr>
              <p:nvPr/>
            </p:nvSpPr>
            <p:spPr bwMode="auto">
              <a:xfrm rot="12600000">
                <a:off x="9996" y="1835"/>
                <a:ext cx="51" cy="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2" name="Freeform 18"/>
              <p:cNvSpPr>
                <a:spLocks noChangeAspect="1"/>
              </p:cNvSpPr>
              <p:nvPr/>
            </p:nvSpPr>
            <p:spPr bwMode="auto">
              <a:xfrm rot="10800000">
                <a:off x="10168" y="1877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3" name="Freeform 19"/>
              <p:cNvSpPr>
                <a:spLocks noChangeAspect="1"/>
              </p:cNvSpPr>
              <p:nvPr/>
            </p:nvSpPr>
            <p:spPr bwMode="auto">
              <a:xfrm rot="9000000">
                <a:off x="10336" y="1836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4" name="Freeform 20"/>
              <p:cNvSpPr>
                <a:spLocks noChangeAspect="1"/>
              </p:cNvSpPr>
              <p:nvPr/>
            </p:nvSpPr>
            <p:spPr bwMode="auto">
              <a:xfrm rot="7200000">
                <a:off x="10482" y="1693"/>
                <a:ext cx="53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5" name="Freeform 21"/>
              <p:cNvSpPr>
                <a:spLocks noChangeAspect="1"/>
              </p:cNvSpPr>
              <p:nvPr/>
            </p:nvSpPr>
            <p:spPr bwMode="auto">
              <a:xfrm rot="5400000">
                <a:off x="10527" y="1516"/>
                <a:ext cx="51" cy="4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0"/>
                  </a:cxn>
                  <a:cxn ang="0">
                    <a:pos x="171" y="1368"/>
                  </a:cxn>
                  <a:cxn ang="0">
                    <a:pos x="57" y="1368"/>
                  </a:cxn>
                  <a:cxn ang="0">
                    <a:pos x="0" y="0"/>
                  </a:cxn>
                </a:cxnLst>
                <a:rect l="0" t="0" r="r" b="b"/>
                <a:pathLst>
                  <a:path w="228" h="1368">
                    <a:moveTo>
                      <a:pt x="0" y="0"/>
                    </a:moveTo>
                    <a:lnTo>
                      <a:pt x="228" y="0"/>
                    </a:lnTo>
                    <a:lnTo>
                      <a:pt x="171" y="1368"/>
                    </a:lnTo>
                    <a:lnTo>
                      <a:pt x="57" y="1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6" name="Freeform 22"/>
              <p:cNvSpPr>
                <a:spLocks noChangeAspect="1"/>
              </p:cNvSpPr>
              <p:nvPr/>
            </p:nvSpPr>
            <p:spPr bwMode="auto">
              <a:xfrm rot="900000">
                <a:off x="10246" y="1342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7" name="Freeform 23"/>
              <p:cNvSpPr>
                <a:spLocks noChangeAspect="1"/>
              </p:cNvSpPr>
              <p:nvPr/>
            </p:nvSpPr>
            <p:spPr bwMode="auto">
              <a:xfrm rot="2700000">
                <a:off x="10369" y="1426"/>
                <a:ext cx="44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8" name="Freeform 24"/>
              <p:cNvSpPr>
                <a:spLocks noChangeAspect="1"/>
              </p:cNvSpPr>
              <p:nvPr/>
            </p:nvSpPr>
            <p:spPr bwMode="auto">
              <a:xfrm rot="4500000">
                <a:off x="10435" y="1536"/>
                <a:ext cx="42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9" name="Freeform 25"/>
              <p:cNvSpPr>
                <a:spLocks noChangeAspect="1"/>
              </p:cNvSpPr>
              <p:nvPr/>
            </p:nvSpPr>
            <p:spPr bwMode="auto">
              <a:xfrm rot="6300000">
                <a:off x="10417" y="1665"/>
                <a:ext cx="42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0" name="Freeform 26"/>
              <p:cNvSpPr>
                <a:spLocks noChangeAspect="1"/>
              </p:cNvSpPr>
              <p:nvPr/>
            </p:nvSpPr>
            <p:spPr bwMode="auto">
              <a:xfrm rot="8100000">
                <a:off x="10339" y="1780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1" name="Freeform 27"/>
              <p:cNvSpPr>
                <a:spLocks noChangeAspect="1"/>
              </p:cNvSpPr>
              <p:nvPr/>
            </p:nvSpPr>
            <p:spPr bwMode="auto">
              <a:xfrm rot="9900000">
                <a:off x="10230" y="1838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2" name="Freeform 28"/>
              <p:cNvSpPr>
                <a:spLocks noChangeAspect="1"/>
              </p:cNvSpPr>
              <p:nvPr/>
            </p:nvSpPr>
            <p:spPr bwMode="auto">
              <a:xfrm rot="11700000">
                <a:off x="10115" y="1840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3" name="Freeform 29"/>
              <p:cNvSpPr>
                <a:spLocks noChangeAspect="1"/>
              </p:cNvSpPr>
              <p:nvPr/>
            </p:nvSpPr>
            <p:spPr bwMode="auto">
              <a:xfrm rot="13500000">
                <a:off x="10010" y="1792"/>
                <a:ext cx="41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" name="Freeform 30"/>
              <p:cNvSpPr>
                <a:spLocks noChangeAspect="1"/>
              </p:cNvSpPr>
              <p:nvPr/>
            </p:nvSpPr>
            <p:spPr bwMode="auto">
              <a:xfrm rot="15300000">
                <a:off x="9925" y="1675"/>
                <a:ext cx="42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" name="Freeform 31"/>
              <p:cNvSpPr>
                <a:spLocks noChangeAspect="1"/>
              </p:cNvSpPr>
              <p:nvPr/>
            </p:nvSpPr>
            <p:spPr bwMode="auto">
              <a:xfrm rot="17100000">
                <a:off x="9926" y="1534"/>
                <a:ext cx="41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6" name="Freeform 32"/>
              <p:cNvSpPr>
                <a:spLocks noChangeAspect="1"/>
              </p:cNvSpPr>
              <p:nvPr/>
            </p:nvSpPr>
            <p:spPr bwMode="auto">
              <a:xfrm rot="18900000">
                <a:off x="9973" y="1414"/>
                <a:ext cx="41" cy="2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7" name="Freeform 33"/>
              <p:cNvSpPr>
                <a:spLocks noChangeAspect="1"/>
              </p:cNvSpPr>
              <p:nvPr/>
            </p:nvSpPr>
            <p:spPr bwMode="auto">
              <a:xfrm rot="20700000">
                <a:off x="10090" y="1336"/>
                <a:ext cx="41" cy="2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12" y="812"/>
                  </a:cxn>
                  <a:cxn ang="0">
                    <a:pos x="28" y="812"/>
                  </a:cxn>
                  <a:cxn ang="0">
                    <a:pos x="0" y="0"/>
                  </a:cxn>
                </a:cxnLst>
                <a:rect l="0" t="0" r="r" b="b"/>
                <a:pathLst>
                  <a:path w="140" h="812">
                    <a:moveTo>
                      <a:pt x="0" y="0"/>
                    </a:moveTo>
                    <a:lnTo>
                      <a:pt x="140" y="0"/>
                    </a:lnTo>
                    <a:lnTo>
                      <a:pt x="112" y="812"/>
                    </a:lnTo>
                    <a:lnTo>
                      <a:pt x="28" y="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058" name="Rectangle 34"/>
            <p:cNvSpPr>
              <a:spLocks noChangeAspect="1" noChangeArrowheads="1"/>
            </p:cNvSpPr>
            <p:nvPr/>
          </p:nvSpPr>
          <p:spPr bwMode="auto">
            <a:xfrm>
              <a:off x="1141" y="1700"/>
              <a:ext cx="8505" cy="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595" y="2348865"/>
            <a:ext cx="6400800" cy="1080135"/>
          </a:xfrm>
        </p:spPr>
        <p:txBody>
          <a:bodyPr/>
          <a:lstStyle/>
          <a:p>
            <a:pPr eaLnBrk="1" hangingPunct="1"/>
            <a:r>
              <a:rPr lang="en-US" sz="6000" i="1" dirty="0"/>
              <a:t>Particle Physics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Discovery of antimatter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800" dirty="0"/>
                  <a:t>In 1932, Carl Anderson discovered and named positrons</a:t>
                </a:r>
              </a:p>
              <a:p>
                <a:r>
                  <a:rPr lang="en-GB" sz="2800" dirty="0"/>
                  <a:t>He allowed cosmic rays to pass through a Lead plate and showing that particles were produced with equal but opposite charges</a:t>
                </a:r>
              </a:p>
              <a:p>
                <a:r>
                  <a:rPr lang="en-GB" sz="2800" dirty="0"/>
                  <a:t>Electrons and positrons are notated as </a:t>
                </a:r>
                <a:r>
                  <a:rPr lang="en-GB" sz="2800" i="1" dirty="0"/>
                  <a:t>e </a:t>
                </a:r>
                <a:r>
                  <a:rPr lang="en-GB" sz="2800" baseline="30000" dirty="0"/>
                  <a:t>-</a:t>
                </a:r>
                <a:r>
                  <a:rPr lang="en-GB" sz="2800" dirty="0"/>
                  <a:t> and </a:t>
                </a:r>
                <a:r>
                  <a:rPr lang="en-GB" sz="2800" i="1" dirty="0"/>
                  <a:t>e </a:t>
                </a:r>
                <a:r>
                  <a:rPr lang="en-GB" sz="2800" baseline="30000" dirty="0"/>
                  <a:t>+</a:t>
                </a:r>
                <a:r>
                  <a:rPr lang="en-GB" sz="2800" dirty="0"/>
                  <a:t> </a:t>
                </a:r>
              </a:p>
              <a:p>
                <a:r>
                  <a:rPr lang="en-GB" sz="2800" dirty="0"/>
                  <a:t>Other antiparticles are notated using a bar:</a:t>
                </a:r>
              </a:p>
              <a:p>
                <a:pPr lvl="1"/>
                <a:r>
                  <a:rPr lang="en-GB" sz="2400" dirty="0"/>
                  <a:t>Antiproton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400" b="0" i="1" smtClean="0">
                            <a:latin typeface="Cambria Math"/>
                          </a:rPr>
                          <m:t>𝑝</m:t>
                        </m:r>
                      </m:e>
                    </m:bar>
                  </m:oMath>
                </a14:m>
                <a:r>
                  <a:rPr lang="en-GB" sz="2400" dirty="0"/>
                  <a:t>, antineutron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</m:e>
                    </m:bar>
                  </m:oMath>
                </a14:m>
                <a:endParaRPr lang="en-GB" sz="2400" dirty="0"/>
              </a:p>
              <a:p>
                <a:pPr lvl="1"/>
                <a:r>
                  <a:rPr lang="en-GB" sz="2400" dirty="0"/>
                  <a:t>[antiprotons were briefly called ‘</a:t>
                </a:r>
                <a:r>
                  <a:rPr lang="en-GB" sz="2400" dirty="0" err="1"/>
                  <a:t>negatrons</a:t>
                </a:r>
                <a:r>
                  <a:rPr lang="en-GB" sz="2400" dirty="0"/>
                  <a:t>’]</a:t>
                </a:r>
              </a:p>
              <a:p>
                <a:r>
                  <a:rPr lang="en-GB" sz="2800" dirty="0"/>
                  <a:t>Every spin-½ particle (so not bosons) has an antiparticle equivalent, with identical properties but opposite sign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1193" r="-958" b="-4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88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Annihilation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/>
          <a:lstStyle/>
          <a:p>
            <a:r>
              <a:rPr lang="en-GB" dirty="0"/>
              <a:t>If a particle collides with its antiparticle they annihilate: they are converted into energy, often in the form of photons</a:t>
            </a:r>
          </a:p>
          <a:p>
            <a:r>
              <a:rPr lang="en-GB" dirty="0"/>
              <a:t>If an electron and positron collide, annihilate and become a pair of 0.511 MeV photons:</a:t>
            </a:r>
          </a:p>
          <a:p>
            <a:pPr lvl="1"/>
            <a:r>
              <a:rPr lang="en-GB" dirty="0"/>
              <a:t>Why exactly this energy? </a:t>
            </a:r>
          </a:p>
          <a:p>
            <a:pPr lvl="1"/>
            <a:r>
              <a:rPr lang="en-GB" dirty="0"/>
              <a:t>Why not a single photon?</a:t>
            </a:r>
          </a:p>
          <a:p>
            <a:pPr lvl="1"/>
            <a:r>
              <a:rPr lang="en-GB" dirty="0"/>
              <a:t>What part of the EM spectrum are they?</a:t>
            </a:r>
          </a:p>
          <a:p>
            <a:r>
              <a:rPr lang="en-GB" dirty="0"/>
              <a:t>Calculate the energy density (in Jkg</a:t>
            </a:r>
            <a:r>
              <a:rPr lang="en-GB" baseline="30000" dirty="0"/>
              <a:t>-1</a:t>
            </a:r>
            <a:r>
              <a:rPr lang="en-GB" dirty="0"/>
              <a:t>) of this reaction</a:t>
            </a:r>
          </a:p>
        </p:txBody>
      </p:sp>
    </p:spTree>
    <p:extLst>
      <p:ext uri="{BB962C8B-B14F-4D97-AF65-F5344CB8AC3E}">
        <p14:creationId xmlns:p14="http://schemas.microsoft.com/office/powerpoint/2010/main" val="33427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densities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5783580" cy="5105400"/>
              </a:xfrm>
            </p:spPr>
            <p:txBody>
              <a:bodyPr/>
              <a:lstStyle/>
              <a:p>
                <a:r>
                  <a:rPr lang="en-GB" dirty="0"/>
                  <a:t>Food metabolism ~ 10</a:t>
                </a:r>
                <a:r>
                  <a:rPr lang="en-GB" baseline="30000" dirty="0"/>
                  <a:t>7</a:t>
                </a:r>
                <a:r>
                  <a:rPr lang="en-GB" dirty="0"/>
                  <a:t> Jkg</a:t>
                </a:r>
                <a:r>
                  <a:rPr lang="en-GB" baseline="30000" dirty="0"/>
                  <a:t>-1</a:t>
                </a:r>
              </a:p>
              <a:p>
                <a:r>
                  <a:rPr lang="en-GB" dirty="0"/>
                  <a:t>Burning petrol ~ 10</a:t>
                </a:r>
                <a:r>
                  <a:rPr lang="en-GB" baseline="30000" dirty="0"/>
                  <a:t>7</a:t>
                </a:r>
                <a:r>
                  <a:rPr lang="en-GB" dirty="0"/>
                  <a:t> Jkg</a:t>
                </a:r>
                <a:r>
                  <a:rPr lang="en-GB" baseline="30000" dirty="0"/>
                  <a:t>-1</a:t>
                </a:r>
                <a:endParaRPr lang="en-GB" dirty="0"/>
              </a:p>
              <a:p>
                <a:r>
                  <a:rPr lang="en-GB" dirty="0"/>
                  <a:t>Burning Hydrogen ~10</a:t>
                </a:r>
                <a:r>
                  <a:rPr lang="en-GB" baseline="30000" dirty="0"/>
                  <a:t>8</a:t>
                </a:r>
                <a:r>
                  <a:rPr lang="en-GB" dirty="0"/>
                  <a:t> Jkg</a:t>
                </a:r>
                <a:r>
                  <a:rPr lang="en-GB" baseline="30000" dirty="0"/>
                  <a:t>-1</a:t>
                </a:r>
                <a:endParaRPr lang="en-GB" dirty="0"/>
              </a:p>
              <a:p>
                <a:r>
                  <a:rPr lang="en-GB" dirty="0"/>
                  <a:t>Nuclear fission ~10</a:t>
                </a:r>
                <a:r>
                  <a:rPr lang="en-GB" baseline="30000" dirty="0"/>
                  <a:t>14</a:t>
                </a:r>
                <a:r>
                  <a:rPr lang="en-GB" dirty="0"/>
                  <a:t> Jkg</a:t>
                </a:r>
                <a:r>
                  <a:rPr lang="en-GB" baseline="30000" dirty="0"/>
                  <a:t>-1</a:t>
                </a:r>
              </a:p>
              <a:p>
                <a:r>
                  <a:rPr lang="en-GB" dirty="0"/>
                  <a:t>Nuclear fusion ~10</a:t>
                </a:r>
                <a:r>
                  <a:rPr lang="en-GB" baseline="30000" dirty="0"/>
                  <a:t>15</a:t>
                </a:r>
                <a:r>
                  <a:rPr lang="en-GB" dirty="0"/>
                  <a:t> Jkg</a:t>
                </a:r>
                <a:r>
                  <a:rPr lang="en-GB" baseline="30000" dirty="0"/>
                  <a:t>-1</a:t>
                </a:r>
                <a:endParaRPr lang="en-GB" dirty="0"/>
              </a:p>
              <a:p>
                <a:r>
                  <a:rPr lang="en-GB" dirty="0"/>
                  <a:t>Matter-antimatter annihilation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dirty="0"/>
                  <a:t> ~10</a:t>
                </a:r>
                <a:r>
                  <a:rPr lang="en-GB" baseline="30000" dirty="0"/>
                  <a:t>17</a:t>
                </a:r>
                <a:r>
                  <a:rPr lang="en-GB" dirty="0"/>
                  <a:t> Jkg</a:t>
                </a:r>
                <a:r>
                  <a:rPr lang="en-GB" baseline="30000" dirty="0"/>
                  <a:t>-1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5783580" cy="5105400"/>
              </a:xfrm>
              <a:blipFill>
                <a:blip r:embed="rId2"/>
                <a:stretch>
                  <a:fillRect l="-2532" t="-1551" r="-4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r="31667"/>
          <a:stretch/>
        </p:blipFill>
        <p:spPr bwMode="auto">
          <a:xfrm>
            <a:off x="6372225" y="1628775"/>
            <a:ext cx="2711260" cy="392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Fundamental (elementary)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 plastic pen made of?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5601622"/>
              </p:ext>
            </p:extLst>
          </p:nvPr>
        </p:nvGraphicFramePr>
        <p:xfrm>
          <a:off x="251460" y="2348865"/>
          <a:ext cx="8641080" cy="252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051799" y="3224471"/>
            <a:ext cx="1587140" cy="8996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38939" y="2489729"/>
            <a:ext cx="1823199" cy="24088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39278" y="2480851"/>
            <a:ext cx="1866139" cy="2278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02601" y="2489728"/>
            <a:ext cx="1701440" cy="15317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was suggested in 1964 that protons and neutrons were each made of  three elementary particles</a:t>
            </a:r>
          </a:p>
          <a:p>
            <a:r>
              <a:rPr lang="en-GB" dirty="0"/>
              <a:t>In 1968, high-energy electrons were fired at nuclei and were found to scatter </a:t>
            </a:r>
            <a:r>
              <a:rPr lang="en-GB" dirty="0" err="1"/>
              <a:t>inelastically</a:t>
            </a:r>
            <a:r>
              <a:rPr lang="en-GB" dirty="0"/>
              <a:t> in a way consistent with p and n having an internal structure of three </a:t>
            </a:r>
            <a:r>
              <a:rPr lang="en-GB" dirty="0" err="1"/>
              <a:t>pointlike</a:t>
            </a:r>
            <a:r>
              <a:rPr lang="en-GB" dirty="0"/>
              <a:t> charges</a:t>
            </a:r>
          </a:p>
          <a:p>
            <a:pPr lvl="1"/>
            <a:r>
              <a:rPr lang="en-GB" dirty="0"/>
              <a:t>Similar to Rutherford’s alpha-scattering experiment giving evidence for the nucleus</a:t>
            </a:r>
          </a:p>
        </p:txBody>
      </p:sp>
    </p:spTree>
    <p:extLst>
      <p:ext uri="{BB962C8B-B14F-4D97-AF65-F5344CB8AC3E}">
        <p14:creationId xmlns:p14="http://schemas.microsoft.com/office/powerpoint/2010/main" val="28393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8872" r="1443"/>
          <a:stretch/>
        </p:blipFill>
        <p:spPr bwMode="auto">
          <a:xfrm>
            <a:off x="2034868" y="1306286"/>
            <a:ext cx="5074265" cy="520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quark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800" dirty="0"/>
                  <a:t>Initially, it was thought that there were only three types of quark (arbitrarily labelled </a:t>
                </a:r>
                <a:r>
                  <a:rPr lang="en-GB" sz="2800" i="1" dirty="0"/>
                  <a:t>up</a:t>
                </a:r>
                <a:r>
                  <a:rPr lang="en-GB" sz="2800" dirty="0"/>
                  <a:t> and </a:t>
                </a:r>
                <a:r>
                  <a:rPr lang="en-GB" sz="2800" i="1" dirty="0"/>
                  <a:t>down</a:t>
                </a:r>
                <a:r>
                  <a:rPr lang="en-GB" sz="2800" dirty="0"/>
                  <a:t> and </a:t>
                </a:r>
                <a:r>
                  <a:rPr lang="en-GB" sz="2800" i="1" dirty="0"/>
                  <a:t>strange</a:t>
                </a:r>
                <a:r>
                  <a:rPr lang="en-GB" sz="2800" dirty="0"/>
                  <a:t>)</a:t>
                </a:r>
              </a:p>
              <a:p>
                <a:r>
                  <a:rPr lang="en-GB" sz="2800" dirty="0"/>
                  <a:t>Three more discovered since!</a:t>
                </a:r>
              </a:p>
              <a:p>
                <a:endParaRPr lang="en-GB" sz="2600" dirty="0"/>
              </a:p>
              <a:p>
                <a:endParaRPr lang="en-GB" sz="2600" dirty="0"/>
              </a:p>
              <a:p>
                <a:endParaRPr lang="en-GB" sz="2600" dirty="0"/>
              </a:p>
              <a:p>
                <a:endParaRPr lang="en-GB" sz="2600" dirty="0"/>
              </a:p>
              <a:p>
                <a:endParaRPr lang="en-GB" sz="2600" dirty="0"/>
              </a:p>
              <a:p>
                <a:endParaRPr lang="en-GB" sz="2600" dirty="0"/>
              </a:p>
              <a:p>
                <a:r>
                  <a:rPr lang="en-GB" sz="2800" dirty="0"/>
                  <a:t>All have Baryon number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2800" dirty="0"/>
                  <a:t> and spin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r>
                  <a:rPr lang="en-GB" sz="2800" b="0" dirty="0"/>
                  <a:t>(</a:t>
                </a:r>
                <a:r>
                  <a:rPr lang="en-GB" sz="2800" b="0" i="1" dirty="0"/>
                  <a:t>so are Fermions</a:t>
                </a:r>
                <a:r>
                  <a:rPr lang="en-GB" sz="2800" b="0" dirty="0"/>
                  <a:t>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1193" r="-1231" b="-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32827"/>
                  </p:ext>
                </p:extLst>
              </p:nvPr>
            </p:nvGraphicFramePr>
            <p:xfrm>
              <a:off x="910970" y="3068955"/>
              <a:ext cx="7322061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34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98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61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1615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1615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1615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24005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Flavour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Mass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Charge (</a:t>
                          </a:r>
                          <a:r>
                            <a:rPr lang="en-GB" sz="1800" b="1" i="1" dirty="0">
                              <a:effectLst/>
                              <a:latin typeface="Garamond"/>
                              <a:ea typeface="Times New Roman"/>
                            </a:rPr>
                            <a:t>e</a:t>
                          </a: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)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S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C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B</a:t>
                          </a: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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T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Times New Roman"/>
                              <a:ea typeface="Times New Roman"/>
                            </a:rPr>
                            <a:t>Discovered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Up (u)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2.3 MeV/c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1600" b="0" i="1" smtClean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Garamond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1968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Down (d)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4.8 MeV/c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1600" b="0" i="1" smtClean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1968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Strange (s)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95 MeV/c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1600" b="0" i="1" smtClean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Garamond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-1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1968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Charm (c)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1.29 </a:t>
                          </a:r>
                          <a:r>
                            <a:rPr lang="en-GB" sz="1600" dirty="0" err="1">
                              <a:effectLst/>
                              <a:latin typeface="Garamond"/>
                              <a:ea typeface="Times New Roman"/>
                            </a:rPr>
                            <a:t>GeV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1600" b="0" i="1" smtClean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+1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1974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Bottom (b)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4.18 ±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cs typeface="MS Shell Dlg"/>
                            </a:rPr>
                            <a:t> 0.03 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GeV/c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1600" b="0" i="1" smtClean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Garamond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-1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1977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Top (t)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173 ±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cs typeface="MS Shell Dlg"/>
                            </a:rPr>
                            <a:t> 0.5 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GeV/c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1600" b="0" i="1" smtClean="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GB" sz="16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+1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1995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32827"/>
                  </p:ext>
                </p:extLst>
              </p:nvPr>
            </p:nvGraphicFramePr>
            <p:xfrm>
              <a:off x="910970" y="3068955"/>
              <a:ext cx="7322061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34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98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161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1615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1615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1615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24005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Flavour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Mass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Charge (</a:t>
                          </a:r>
                          <a:r>
                            <a:rPr lang="en-GB" sz="1800" b="1" i="1" dirty="0">
                              <a:effectLst/>
                              <a:latin typeface="Garamond"/>
                              <a:ea typeface="Times New Roman"/>
                            </a:rPr>
                            <a:t>e</a:t>
                          </a: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)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S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C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B</a:t>
                          </a: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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effectLst/>
                              <a:latin typeface="Garamond"/>
                              <a:ea typeface="Times New Roman"/>
                            </a:rPr>
                            <a:t>T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Times New Roman"/>
                              <a:ea typeface="Times New Roman"/>
                            </a:rPr>
                            <a:t>Discovered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Up (u)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2.3 MeV/c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16084" t="-168852" r="-427972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1968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Down (d)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4.8 MeV/c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16084" t="-268852" r="-427972" b="-4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1968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Strange (s)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95 MeV/c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16084" t="-368852" r="-427972" b="-3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-1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1968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Charm (c)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1.29 </a:t>
                          </a:r>
                          <a:r>
                            <a:rPr lang="en-GB" sz="1600" dirty="0" err="1">
                              <a:effectLst/>
                              <a:latin typeface="Garamond"/>
                              <a:ea typeface="Times New Roman"/>
                            </a:rPr>
                            <a:t>GeV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16084" t="-468852" r="-427972" b="-2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+1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1974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Bottom (b)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4.18 ±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cs typeface="MS Shell Dlg"/>
                            </a:rPr>
                            <a:t> 0.03 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GeV/c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16084" t="-568852" r="-427972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-1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1977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Top (t)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173 ±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cs typeface="MS Shell Dlg"/>
                            </a:rPr>
                            <a:t> 0.5 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GeV/c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2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16084" t="-668852" r="-427972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0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+1</a:t>
                          </a:r>
                          <a:endParaRPr lang="en-GB" sz="1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Times New Roman"/>
                              <a:ea typeface="Times New Roman"/>
                            </a:rPr>
                            <a:t>1995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 bwMode="auto">
          <a:xfrm>
            <a:off x="2619391" y="3676995"/>
            <a:ext cx="1036865" cy="266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54525" y="3683607"/>
            <a:ext cx="302624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54525" y="4050015"/>
            <a:ext cx="302624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22371" y="4423184"/>
            <a:ext cx="302624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2371" y="4795566"/>
            <a:ext cx="302624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22371" y="5171021"/>
            <a:ext cx="302624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22371" y="5527167"/>
            <a:ext cx="302624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19391" y="4063846"/>
            <a:ext cx="1036865" cy="266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19391" y="4419814"/>
            <a:ext cx="1036865" cy="266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49050" y="4754415"/>
            <a:ext cx="1036865" cy="266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22854" y="5171346"/>
            <a:ext cx="1633401" cy="266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45654" y="5497234"/>
            <a:ext cx="1454329" cy="266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716524" y="3674411"/>
            <a:ext cx="2153196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716524" y="4417230"/>
            <a:ext cx="302624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16524" y="4063846"/>
            <a:ext cx="2153196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47893" y="4796735"/>
            <a:ext cx="302624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41165" y="5184271"/>
            <a:ext cx="302624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545324" y="5529622"/>
            <a:ext cx="302624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Hadrons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hadron is any particle made up of quarks (from the Greek </a:t>
            </a:r>
            <a:r>
              <a:rPr lang="el-GR" b="0" dirty="0"/>
              <a:t>ἁδρός</a:t>
            </a:r>
            <a:r>
              <a:rPr lang="en-GB" dirty="0"/>
              <a:t> meaning </a:t>
            </a:r>
            <a:r>
              <a:rPr lang="en-GB" i="1" dirty="0"/>
              <a:t>thick</a:t>
            </a:r>
            <a:r>
              <a:rPr lang="en-GB" dirty="0"/>
              <a:t>)</a:t>
            </a:r>
          </a:p>
          <a:p>
            <a:r>
              <a:rPr lang="en-GB" dirty="0"/>
              <a:t>Hadrons come in two types: </a:t>
            </a:r>
          </a:p>
          <a:p>
            <a:pPr lvl="1"/>
            <a:r>
              <a:rPr lang="en-GB" dirty="0"/>
              <a:t>Baryons (made of 3 quarks; Greek βα</a:t>
            </a:r>
            <a:r>
              <a:rPr lang="en-GB" dirty="0" err="1"/>
              <a:t>ρύς</a:t>
            </a:r>
            <a:r>
              <a:rPr lang="en-GB" dirty="0"/>
              <a:t>, </a:t>
            </a:r>
            <a:r>
              <a:rPr lang="en-GB" i="1" dirty="0"/>
              <a:t>heavy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r>
              <a:rPr lang="en-GB" dirty="0"/>
              <a:t>and</a:t>
            </a:r>
          </a:p>
          <a:p>
            <a:pPr lvl="1"/>
            <a:r>
              <a:rPr lang="en-GB" dirty="0"/>
              <a:t>Mesons (made of 2 quarks; Greek </a:t>
            </a:r>
            <a:r>
              <a:rPr lang="el-GR" dirty="0"/>
              <a:t>μεσος</a:t>
            </a:r>
            <a:r>
              <a:rPr lang="en-GB" dirty="0"/>
              <a:t>, </a:t>
            </a:r>
            <a:r>
              <a:rPr lang="en-GB" i="1" dirty="0"/>
              <a:t>medium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6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hadrons (part 1): Baryons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800" dirty="0"/>
                  <a:t>Protons and neutrons are both baryons, made up exclusively of up and down quarks</a:t>
                </a:r>
              </a:p>
              <a:p>
                <a:r>
                  <a:rPr lang="en-GB" sz="2800" dirty="0"/>
                  <a:t>Work out what combination makes each type</a:t>
                </a:r>
              </a:p>
              <a:p>
                <a:pPr lvl="1"/>
                <a:r>
                  <a:rPr lang="en-GB" sz="2400" dirty="0"/>
                  <a:t>Proton = </a:t>
                </a:r>
                <a:r>
                  <a:rPr lang="en-GB" sz="2400" dirty="0" err="1"/>
                  <a:t>uud</a:t>
                </a:r>
                <a:endParaRPr lang="en-GB" sz="2400" dirty="0"/>
              </a:p>
              <a:p>
                <a:pPr lvl="1"/>
                <a:r>
                  <a:rPr lang="en-GB" sz="2400" dirty="0"/>
                  <a:t>Neutron = </a:t>
                </a:r>
                <a:r>
                  <a:rPr lang="en-GB" sz="2400" dirty="0" err="1"/>
                  <a:t>udd</a:t>
                </a:r>
                <a:endParaRPr lang="en-GB" sz="2400" dirty="0"/>
              </a:p>
              <a:p>
                <a:pPr marL="914400" lvl="2" indent="0">
                  <a:buNone/>
                </a:pPr>
                <a:r>
                  <a:rPr lang="en-GB" sz="2000" i="1" dirty="0"/>
                  <a:t>Can you now see why neutrons are very slightly heavier than protons?</a:t>
                </a:r>
              </a:p>
              <a:p>
                <a:r>
                  <a:rPr lang="en-GB" sz="2800" dirty="0"/>
                  <a:t>What about antiprotons and antineutrons?</a:t>
                </a:r>
              </a:p>
              <a:p>
                <a:pPr lvl="1"/>
                <a:r>
                  <a:rPr lang="en-GB" sz="2400" dirty="0"/>
                  <a:t>Antiproton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u</m:t>
                        </m:r>
                      </m:e>
                    </m:bar>
                    <m:r>
                      <a:rPr lang="en-GB" sz="2400" b="0" i="0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u</m:t>
                        </m:r>
                      </m:e>
                    </m:ba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400" b="0" i="0" dirty="0" smtClean="0">
                            <a:latin typeface="Cambria Math"/>
                          </a:rPr>
                          <m:t>d</m:t>
                        </m:r>
                      </m:e>
                    </m:bar>
                  </m:oMath>
                </a14:m>
                <a:endParaRPr lang="en-GB" sz="2400" dirty="0"/>
              </a:p>
              <a:p>
                <a:pPr lvl="1"/>
                <a:r>
                  <a:rPr lang="en-GB" sz="2400" dirty="0"/>
                  <a:t>Antineutron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400" i="0">
                            <a:latin typeface="Cambria Math"/>
                          </a:rPr>
                          <m:t>u</m:t>
                        </m:r>
                      </m:e>
                    </m:bar>
                    <m:r>
                      <a:rPr lang="en-GB" sz="2400" i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d</m:t>
                        </m:r>
                      </m:e>
                    </m:ba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400" i="0" dirty="0">
                            <a:latin typeface="Cambria Math"/>
                          </a:rPr>
                          <m:t>d</m:t>
                        </m:r>
                      </m:e>
                    </m:bar>
                  </m:oMath>
                </a14:m>
                <a:endParaRPr lang="en-GB" sz="24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1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31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baryons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few other examples of baryons (dozens have been observed experimentally):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would be the Baryon number of an anti-</a:t>
            </a:r>
            <a:r>
              <a:rPr lang="el-GR" kern="1200" dirty="0"/>
              <a:t>Δ</a:t>
            </a:r>
            <a:r>
              <a:rPr lang="en-GB" kern="1200" baseline="30000" dirty="0"/>
              <a:t>++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21908"/>
              </p:ext>
            </p:extLst>
          </p:nvPr>
        </p:nvGraphicFramePr>
        <p:xfrm>
          <a:off x="693338" y="2708910"/>
          <a:ext cx="775732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Composition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Sigma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GB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suu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Xi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Ξ</a:t>
                      </a:r>
                      <a:r>
                        <a:rPr lang="en-GB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ssu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Delta 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GB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uuu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Sigma star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en-GB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*0</a:t>
                      </a:r>
                      <a:endParaRPr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sud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Charmed</a:t>
                      </a:r>
                      <a:r>
                        <a:rPr lang="en-GB" sz="2000" baseline="0" dirty="0"/>
                        <a:t> l</a:t>
                      </a:r>
                      <a:r>
                        <a:rPr lang="en-GB" sz="2000" dirty="0"/>
                        <a:t>ambda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  <a:r>
                        <a:rPr lang="en-GB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c+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udc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 Fundamentalism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Particle Physics is our latest attempt to find the ultimate nature of all things</a:t>
            </a:r>
          </a:p>
          <a:p>
            <a:r>
              <a:rPr lang="en-GB" dirty="0"/>
              <a:t>‘Fundamental/elemental’ = something which cannot be broken down into anything smaller or more basic</a:t>
            </a:r>
          </a:p>
          <a:p>
            <a:r>
              <a:rPr lang="en-GB" dirty="0"/>
              <a:t>So, an atom is not a fundamental or elementary entity, but an electron is (as far as we currently know)</a:t>
            </a:r>
          </a:p>
        </p:txBody>
      </p:sp>
    </p:spTree>
    <p:extLst>
      <p:ext uri="{BB962C8B-B14F-4D97-AF65-F5344CB8AC3E}">
        <p14:creationId xmlns:p14="http://schemas.microsoft.com/office/powerpoint/2010/main" val="30596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hadrons (part 2): Mesons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730"/>
            <a:ext cx="8915400" cy="5360670"/>
          </a:xfrm>
        </p:spPr>
        <p:txBody>
          <a:bodyPr/>
          <a:lstStyle/>
          <a:p>
            <a:r>
              <a:rPr lang="en-GB" dirty="0"/>
              <a:t>Mesons are quark-antiquark pairs</a:t>
            </a:r>
          </a:p>
          <a:p>
            <a:r>
              <a:rPr lang="en-GB" dirty="0"/>
              <a:t>Some examples (again, dozens have been observed):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144460"/>
                  </p:ext>
                </p:extLst>
              </p:nvPr>
            </p:nvGraphicFramePr>
            <p:xfrm>
              <a:off x="596504" y="2928275"/>
              <a:ext cx="7950993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33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633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6633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Composition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Q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Pion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π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π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π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l-GR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/>
                                  </a:rPr>
                                  <m:t>u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GB" sz="2000" i="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</a:rPr>
                                <m:t>u</m:t>
                              </m:r>
                              <m:bar>
                                <m:barPr>
                                  <m:pos m:val="top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/>
                                    </a:rPr>
                                    <m:t>u</m:t>
                                  </m:r>
                                </m:e>
                              </m:bar>
                            </m:oMath>
                          </a14:m>
                          <a:r>
                            <a:rPr lang="en-GB" sz="2000" i="0" dirty="0"/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</a:rPr>
                                <m:t>d</m:t>
                              </m:r>
                              <m:bar>
                                <m:barPr>
                                  <m:pos m:val="top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/>
                                    </a:rPr>
                                    <m:t>d</m:t>
                                  </m:r>
                                </m:e>
                              </m:bar>
                            </m:oMath>
                          </a14:m>
                          <a:endParaRPr lang="en-GB" sz="2000" i="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/>
                                  </a:rPr>
                                  <m:t>d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K+</a:t>
                          </a:r>
                        </a:p>
                        <a:p>
                          <a:pPr algn="ctr"/>
                          <a:r>
                            <a:rPr lang="en-GB" sz="24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  <a:p>
                          <a:pPr algn="ctr"/>
                          <a:r>
                            <a:rPr lang="en-GB" sz="24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/>
                                  </a:rPr>
                                  <m:t>u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GB" sz="2000" b="0" i="1" dirty="0">
                            <a:latin typeface="Cambria Math"/>
                          </a:endParaRPr>
                        </a:p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/>
                                  </a:rPr>
                                  <m:t>d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GB" sz="2000" i="0" dirty="0"/>
                        </a:p>
                        <a:p>
                          <a:pPr algn="ctr">
                            <a:spcBef>
                              <a:spcPts val="12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/>
                                  </a:rPr>
                                  <m:t>s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Charmed</a:t>
                          </a:r>
                          <a:r>
                            <a:rPr lang="en-GB" sz="2400" baseline="0" dirty="0"/>
                            <a:t> e</a:t>
                          </a:r>
                          <a:r>
                            <a:rPr lang="en-GB" sz="2400" dirty="0"/>
                            <a:t>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η</a:t>
                          </a:r>
                          <a:r>
                            <a:rPr lang="en-GB" sz="2400" kern="1200" baseline="-25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endParaRPr lang="el-GR" sz="2400" kern="1200" baseline="-25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/>
                                  </a:rPr>
                                  <m:t>c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c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B zero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l-GR" sz="2400" kern="1200" baseline="30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/>
                                  </a:rPr>
                                  <m:t>d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/>
                                      </a:rPr>
                                      <m:t>b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144460"/>
                  </p:ext>
                </p:extLst>
              </p:nvPr>
            </p:nvGraphicFramePr>
            <p:xfrm>
              <a:off x="596504" y="2928275"/>
              <a:ext cx="7950993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33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633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6633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Name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Composition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Q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Pion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π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π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π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l-GR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3896" t="-42564" r="-171753" b="-1887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K+</a:t>
                          </a:r>
                        </a:p>
                        <a:p>
                          <a:pPr algn="ctr"/>
                          <a:r>
                            <a:rPr lang="en-GB" sz="24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  <a:p>
                          <a:pPr algn="ctr"/>
                          <a:r>
                            <a:rPr lang="en-GB" sz="24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3896" t="-141837" r="-171753" b="-87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Charmed</a:t>
                          </a:r>
                          <a:r>
                            <a:rPr lang="en-GB" sz="2400" baseline="0" dirty="0"/>
                            <a:t> e</a:t>
                          </a:r>
                          <a:r>
                            <a:rPr lang="en-GB" sz="2400" dirty="0"/>
                            <a:t>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η</a:t>
                          </a:r>
                          <a:r>
                            <a:rPr lang="en-GB" sz="2400" kern="1200" baseline="-25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endParaRPr lang="el-GR" sz="2400" kern="1200" baseline="-25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3896" t="-632000" r="-171753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B zero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GB" sz="2400" kern="1200" baseline="30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l-GR" sz="2400" kern="1200" baseline="300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3896" t="-732000" r="-17175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Quark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Single quarks are never observed</a:t>
                </a:r>
              </a:p>
              <a:p>
                <a:r>
                  <a:rPr lang="en-GB" dirty="0"/>
                  <a:t>A quark-antiquark pair is called a meson</a:t>
                </a:r>
              </a:p>
              <a:p>
                <a:r>
                  <a:rPr lang="en-GB" dirty="0"/>
                  <a:t>A trio of quarks is called a baryon</a:t>
                </a:r>
              </a:p>
              <a:p>
                <a:r>
                  <a:rPr lang="en-GB" dirty="0"/>
                  <a:t>Is it possible to make hadrons made of more than three quarks?</a:t>
                </a:r>
              </a:p>
              <a:p>
                <a:pPr lvl="1"/>
                <a:r>
                  <a:rPr lang="en-GB" dirty="0" err="1"/>
                  <a:t>Te</a:t>
                </a:r>
                <a:r>
                  <a:rPr lang="en-GB" dirty="0"/>
                  <a:t>traquark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q</m:t>
                    </m:r>
                    <m:bar>
                      <m:barPr>
                        <m:pos m:val="top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bar>
                  </m:oMath>
                </a14:m>
                <a:r>
                  <a:rPr lang="en-GB" dirty="0"/>
                  <a:t>) – not possible within the standard quark model, though possibly observed in 2007</a:t>
                </a:r>
              </a:p>
              <a:p>
                <a:pPr lvl="1"/>
                <a:r>
                  <a:rPr lang="en-GB" dirty="0" err="1"/>
                  <a:t>Pentaquark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qqq</m:t>
                    </m:r>
                    <m:bar>
                      <m:barPr>
                        <m:pos m:val="top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bar>
                  </m:oMath>
                </a14:m>
                <a:r>
                  <a:rPr lang="en-GB" dirty="0"/>
                  <a:t>) – observed at CERN in July 2015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2" t="-1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4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Mesons as bosons </a:t>
            </a:r>
            <a:r>
              <a:rPr lang="en-GB" sz="2000" dirty="0"/>
              <a:t>(aka ‘what binds nuclei together?’)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524000"/>
            <a:ext cx="8934994" cy="5105400"/>
          </a:xfrm>
        </p:spPr>
        <p:txBody>
          <a:bodyPr/>
          <a:lstStyle/>
          <a:p>
            <a:r>
              <a:rPr lang="en-GB" sz="2600" dirty="0"/>
              <a:t>Gauge bosons are virtual interaction-mediating (=force-carrying) particles, e.g. W</a:t>
            </a:r>
            <a:r>
              <a:rPr lang="en-GB" sz="2600" baseline="30000" dirty="0"/>
              <a:t>+</a:t>
            </a:r>
          </a:p>
          <a:p>
            <a:r>
              <a:rPr lang="en-GB" sz="2600" dirty="0"/>
              <a:t>Gluons mediate the strong force between quarks to form protons and neutrons</a:t>
            </a:r>
          </a:p>
          <a:p>
            <a:r>
              <a:rPr lang="en-GB" sz="2600" dirty="0"/>
              <a:t>They cannot directly bind p and n together to form nuclei because p and n are colour-neutral</a:t>
            </a:r>
          </a:p>
          <a:p>
            <a:r>
              <a:rPr lang="en-GB" sz="2600" dirty="0"/>
              <a:t>However, some of the strong interaction ‘leaks out’ to bind the p and n together</a:t>
            </a:r>
          </a:p>
          <a:p>
            <a:r>
              <a:rPr lang="en-GB" sz="2600" dirty="0"/>
              <a:t>This residual strong force is mediated by virtual mesons rather than gluons</a:t>
            </a:r>
          </a:p>
          <a:p>
            <a:r>
              <a:rPr lang="en-GB" sz="2600" dirty="0"/>
              <a:t>In general, though, mesons would not normally be considered as bosons</a:t>
            </a:r>
          </a:p>
        </p:txBody>
      </p:sp>
    </p:spTree>
    <p:extLst>
      <p:ext uri="{BB962C8B-B14F-4D97-AF65-F5344CB8AC3E}">
        <p14:creationId xmlns:p14="http://schemas.microsoft.com/office/powerpoint/2010/main" val="16996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Conservation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798" y="1524000"/>
                <a:ext cx="8984202" cy="5105400"/>
              </a:xfrm>
            </p:spPr>
            <p:txBody>
              <a:bodyPr/>
              <a:lstStyle/>
              <a:p>
                <a:r>
                  <a:rPr lang="en-GB" dirty="0"/>
                  <a:t>You already know about conservation of energy, momentum and charge – these are exact and have never been seen or proven to be violated</a:t>
                </a:r>
              </a:p>
              <a:p>
                <a:r>
                  <a:rPr lang="en-GB" dirty="0"/>
                  <a:t>Baryon number, strangeness and other ‘flavour quantum numbers’ were suggested/invented to explain why some reactions were </a:t>
                </a:r>
                <a:r>
                  <a:rPr lang="en-GB" u="sng" dirty="0"/>
                  <a:t>never</a:t>
                </a:r>
                <a:r>
                  <a:rPr lang="en-GB" dirty="0"/>
                  <a:t> seen:</a:t>
                </a:r>
              </a:p>
              <a:p>
                <a:pPr marL="914400" lvl="2" indent="0">
                  <a:buNone/>
                </a:pPr>
                <a:r>
                  <a:rPr lang="en-GB" sz="2800" b="1" dirty="0"/>
                  <a:t>e.g. 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/>
                      </a:rPr>
                      <m:t>𝐩</m:t>
                    </m:r>
                    <m:r>
                      <a:rPr lang="en-GB" sz="2800" b="1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800" b="1" i="0" smtClean="0">
                            <a:latin typeface="Cambria Math"/>
                          </a:rPr>
                          <m:t>𝐩</m:t>
                        </m:r>
                      </m:e>
                    </m:bar>
                    <m:r>
                      <a:rPr lang="en-GB" sz="2800" b="1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sz="2800" b="1" i="0" smtClean="0">
                        <a:latin typeface="Cambria Math"/>
                        <a:ea typeface="Cambria Math"/>
                      </a:rPr>
                      <m:t>𝐧</m:t>
                    </m:r>
                    <m:r>
                      <a:rPr lang="en-GB" sz="2800" b="1" i="1" smtClean="0">
                        <a:latin typeface="Cambria Math"/>
                        <a:ea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GB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arPr>
                      <m:e>
                        <m:r>
                          <a:rPr lang="en-GB" sz="2800" b="1" i="0" smtClean="0">
                            <a:latin typeface="Cambria Math"/>
                            <a:ea typeface="Cambria Math"/>
                          </a:rPr>
                          <m:t>𝐧</m:t>
                        </m:r>
                      </m:e>
                    </m:bar>
                  </m:oMath>
                </a14:m>
                <a:r>
                  <a:rPr lang="en-GB" sz="2800" dirty="0"/>
                  <a:t>   is seen</a:t>
                </a:r>
              </a:p>
              <a:p>
                <a:pPr marL="800100" lvl="2" indent="0">
                  <a:buNone/>
                </a:pPr>
                <a:r>
                  <a:rPr lang="en-GB" sz="2800" dirty="0"/>
                  <a:t>but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𝐩</m:t>
                    </m:r>
                    <m:r>
                      <a:rPr lang="en-GB" sz="2800" i="1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800">
                            <a:latin typeface="Cambria Math"/>
                          </a:rPr>
                          <m:t>𝐩</m:t>
                        </m:r>
                      </m:e>
                    </m:bar>
                    <m:r>
                      <a:rPr lang="en-GB" sz="28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sz="2800">
                        <a:latin typeface="Cambria Math"/>
                        <a:ea typeface="Cambria Math"/>
                      </a:rPr>
                      <m:t>𝐧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GB" sz="2800" b="1" i="0" smtClean="0">
                        <a:latin typeface="Cambria Math"/>
                        <a:ea typeface="Cambria Math"/>
                      </a:rPr>
                      <m:t>𝐧</m:t>
                    </m:r>
                  </m:oMath>
                </a14:m>
                <a:r>
                  <a:rPr lang="en-GB" sz="2800" dirty="0"/>
                  <a:t>   is never seen</a:t>
                </a:r>
              </a:p>
              <a:p>
                <a:r>
                  <a:rPr lang="en-GB" dirty="0"/>
                  <a:t>Why not?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98" y="1524000"/>
                <a:ext cx="8984202" cy="5105400"/>
              </a:xfrm>
              <a:blipFill>
                <a:blip r:embed="rId2"/>
                <a:stretch>
                  <a:fillRect l="-1560" t="-1551" r="-543" b="-6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4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604633"/>
                  </p:ext>
                </p:extLst>
              </p:nvPr>
            </p:nvGraphicFramePr>
            <p:xfrm>
              <a:off x="2411730" y="1628775"/>
              <a:ext cx="3960497" cy="1682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98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98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98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54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6603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2172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980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793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effectLst/>
                                    <a:latin typeface="Cambria Math"/>
                                  </a:rPr>
                                  <m:t>𝐩</m:t>
                                </m:r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/>
                                      </a:rPr>
                                      <m:t>𝐩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→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0" smtClean="0">
                                    <a:effectLst/>
                                    <a:latin typeface="Cambria Math"/>
                                  </a:rPr>
                                  <m:t>𝐧</m:t>
                                </m:r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GB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GB" sz="2400" b="1" i="0" smtClean="0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Q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1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-1 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0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B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S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604633"/>
                  </p:ext>
                </p:extLst>
              </p:nvPr>
            </p:nvGraphicFramePr>
            <p:xfrm>
              <a:off x="2411730" y="1628775"/>
              <a:ext cx="3960497" cy="1682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9891"/>
                    <a:gridCol w="489869"/>
                    <a:gridCol w="459803"/>
                    <a:gridCol w="545443"/>
                    <a:gridCol w="566036"/>
                    <a:gridCol w="421721"/>
                    <a:gridCol w="459803"/>
                    <a:gridCol w="517931"/>
                  </a:tblGrid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02469" t="-13043" r="-607407" b="-340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65556" t="-13043" r="-363333" b="-340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→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611594" t="-13043" r="-239130" b="-340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667059" t="-13043" r="-4706" b="-340580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Q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r>
                            <a:rPr lang="en-GB" sz="2400" dirty="0" smtClean="0">
                              <a:effectLst/>
                            </a:rPr>
                            <a:t>1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 smtClean="0">
                              <a:effectLst/>
                            </a:rPr>
                            <a:t>-1</a:t>
                          </a: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r>
                            <a:rPr lang="en-GB" sz="2400" dirty="0" smtClean="0">
                              <a:effectLst/>
                            </a:rPr>
                            <a:t>0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 smtClean="0">
                              <a:effectLst/>
                            </a:rPr>
                            <a:t>0</a:t>
                          </a: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B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S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212755"/>
                  </p:ext>
                </p:extLst>
              </p:nvPr>
            </p:nvGraphicFramePr>
            <p:xfrm>
              <a:off x="2411730" y="3789045"/>
              <a:ext cx="3960497" cy="1682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98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98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98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54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6603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2172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980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793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effectLst/>
                                    <a:latin typeface="Cambria Math"/>
                                  </a:rPr>
                                  <m:t>𝐩</m:t>
                                </m:r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GB" sz="2400">
                                        <a:effectLst/>
                                        <a:latin typeface="Cambria Math"/>
                                      </a:rPr>
                                      <m:t>𝐩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→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0" smtClean="0">
                                    <a:effectLst/>
                                    <a:latin typeface="Cambria Math"/>
                                  </a:rPr>
                                  <m:t>𝐧</m:t>
                                </m:r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0" smtClean="0">
                                    <a:effectLst/>
                                    <a:latin typeface="Cambria Math"/>
                                  </a:rPr>
                                  <m:t>𝐧</m:t>
                                </m:r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Q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1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-1 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0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B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S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212755"/>
                  </p:ext>
                </p:extLst>
              </p:nvPr>
            </p:nvGraphicFramePr>
            <p:xfrm>
              <a:off x="2411730" y="3789045"/>
              <a:ext cx="3960497" cy="1682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9891"/>
                    <a:gridCol w="489869"/>
                    <a:gridCol w="459803"/>
                    <a:gridCol w="545443"/>
                    <a:gridCol w="566036"/>
                    <a:gridCol w="421721"/>
                    <a:gridCol w="459803"/>
                    <a:gridCol w="517931"/>
                  </a:tblGrid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02469" t="-13043" r="-607407" b="-340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65556" t="-13043" r="-363333" b="-340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→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11594" t="-13043" r="-239130" b="-340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67059" t="-13043" r="-4706" b="-340580"/>
                          </a:stretch>
                        </a:blipFill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Q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r>
                            <a:rPr lang="en-GB" sz="2400" dirty="0" smtClean="0">
                              <a:effectLst/>
                            </a:rPr>
                            <a:t>1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 smtClean="0">
                              <a:effectLst/>
                            </a:rPr>
                            <a:t>-1</a:t>
                          </a: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r>
                            <a:rPr lang="en-GB" sz="2400" dirty="0" smtClean="0">
                              <a:effectLst/>
                            </a:rPr>
                            <a:t>0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+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 smtClean="0">
                              <a:effectLst/>
                            </a:rPr>
                            <a:t>0</a:t>
                          </a: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B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S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=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+</a:t>
                          </a:r>
                          <a:endParaRPr lang="en-GB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97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seems that Baryon number always has to be conserved in particle reactions (with the exception of the chiral anomaly)</a:t>
            </a:r>
          </a:p>
          <a:p>
            <a:r>
              <a:rPr lang="en-GB" dirty="0"/>
              <a:t>Similar laws seem to apply consistently to other flavour quantum numbers in strong and e-m (but not weak) interactions:</a:t>
            </a:r>
          </a:p>
          <a:p>
            <a:pPr lvl="1"/>
            <a:r>
              <a:rPr lang="en-GB" dirty="0"/>
              <a:t>Conservation of Strangeness</a:t>
            </a:r>
          </a:p>
          <a:p>
            <a:pPr lvl="1"/>
            <a:r>
              <a:rPr lang="en-GB" dirty="0"/>
              <a:t>Conservation of </a:t>
            </a:r>
            <a:r>
              <a:rPr lang="en-GB" dirty="0" err="1"/>
              <a:t>Bottomness</a:t>
            </a:r>
            <a:endParaRPr lang="en-GB" dirty="0"/>
          </a:p>
          <a:p>
            <a:pPr lvl="1"/>
            <a:r>
              <a:rPr lang="en-GB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754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that it, then?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hadron is any particle made of quarks</a:t>
            </a:r>
          </a:p>
          <a:p>
            <a:r>
              <a:rPr lang="en-GB" dirty="0"/>
              <a:t>So what is an electron?</a:t>
            </a:r>
          </a:p>
        </p:txBody>
      </p:sp>
    </p:spTree>
    <p:extLst>
      <p:ext uri="{BB962C8B-B14F-4D97-AF65-F5344CB8AC3E}">
        <p14:creationId xmlns:p14="http://schemas.microsoft.com/office/powerpoint/2010/main" val="32359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Leptons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659630"/>
                <a:ext cx="8915400" cy="1969770"/>
              </a:xfrm>
            </p:spPr>
            <p:txBody>
              <a:bodyPr/>
              <a:lstStyle/>
              <a:p>
                <a:r>
                  <a:rPr lang="en-GB" sz="2800" dirty="0"/>
                  <a:t>All have spin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r>
                  <a:rPr lang="en-GB" sz="2800" b="0" dirty="0"/>
                  <a:t>(</a:t>
                </a:r>
                <a:r>
                  <a:rPr lang="en-GB" sz="2800" b="0" i="1" dirty="0"/>
                  <a:t>so are Fermions, like quarks</a:t>
                </a:r>
                <a:r>
                  <a:rPr lang="en-GB" sz="2800" b="0" dirty="0"/>
                  <a:t>)</a:t>
                </a:r>
              </a:p>
              <a:p>
                <a:r>
                  <a:rPr lang="en-GB" sz="2800" dirty="0"/>
                  <a:t>Neutrino abundance in the Universe ~10</a:t>
                </a:r>
                <a:r>
                  <a:rPr lang="en-GB" sz="2800" baseline="30000" dirty="0"/>
                  <a:t>7</a:t>
                </a:r>
                <a:r>
                  <a:rPr lang="en-GB" sz="2800" dirty="0"/>
                  <a:t> m</a:t>
                </a:r>
                <a:r>
                  <a:rPr lang="en-GB" sz="2800" baseline="30000" dirty="0"/>
                  <a:t>-3</a:t>
                </a:r>
                <a:r>
                  <a:rPr lang="en-GB" sz="2800" dirty="0"/>
                  <a:t>!</a:t>
                </a:r>
              </a:p>
              <a:p>
                <a:r>
                  <a:rPr lang="en-GB" sz="2800" dirty="0"/>
                  <a:t>See next slide for possible neutrino masses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659630"/>
                <a:ext cx="8915400" cy="1969770"/>
              </a:xfrm>
              <a:blipFill rotWithShape="0">
                <a:blip r:embed="rId2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045773"/>
                  </p:ext>
                </p:extLst>
              </p:nvPr>
            </p:nvGraphicFramePr>
            <p:xfrm>
              <a:off x="251460" y="1628775"/>
              <a:ext cx="8316000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Name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  <a:cs typeface="+mn-cs"/>
                            </a:rPr>
                            <a:t>Symbol</a:t>
                          </a: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  <a:cs typeface="+mn-cs"/>
                            </a:rPr>
                            <a:t>Antiparticle</a:t>
                          </a: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  <a:cs typeface="+mn-cs"/>
                            </a:rPr>
                            <a:t>Mass</a:t>
                          </a: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Charge (</a:t>
                          </a:r>
                          <a:r>
                            <a:rPr lang="en-GB" sz="1800" b="1" i="1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e</a:t>
                          </a:r>
                          <a:r>
                            <a:rPr lang="en-GB" sz="1800" b="1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Lifetime (s)</a:t>
                          </a: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Discovered</a:t>
                          </a: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Electron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0.511 MeV/c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  <a:ea typeface="Times New Roman"/>
                            </a:rPr>
                            <a:t>2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∓</m:t>
                              </m:r>
                            </m:oMath>
                          </a14:m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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 (stable)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1897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Electron neutrino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GB" sz="16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𝜐</m:t>
                                        </m:r>
                                      </m:e>
                                      <m:sub>
                                        <m:r>
                                          <a:rPr lang="en-GB" sz="1600" b="0" i="1" smtClean="0">
                                            <a:effectLst/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Small but non-zero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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 (stable)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1956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 err="1">
                              <a:effectLst/>
                              <a:latin typeface="+mn-lt"/>
                              <a:ea typeface="Times New Roman"/>
                            </a:rPr>
                            <a:t>Muon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106 MeV/c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  <a:ea typeface="Times New Roman"/>
                            </a:rPr>
                            <a:t>2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∓</m:t>
                              </m:r>
                            </m:oMath>
                          </a14:m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2.2 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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 10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-6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1936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 err="1">
                              <a:effectLst/>
                              <a:latin typeface="+mn-lt"/>
                              <a:ea typeface="Times New Roman"/>
                            </a:rPr>
                            <a:t>Muon</a:t>
                          </a: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 neutrino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GB" sz="160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GB" sz="16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𝜐</m:t>
                                        </m:r>
                                      </m:e>
                                      <m:sub>
                                        <m:r>
                                          <a:rPr lang="en-GB" sz="1600" i="1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Small but non-zero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15.4 /</a:t>
                          </a:r>
                          <a:r>
                            <a:rPr lang="en-GB" sz="1600" dirty="0" err="1">
                              <a:effectLst/>
                              <a:latin typeface="Garamond"/>
                              <a:ea typeface="Times New Roman"/>
                            </a:rPr>
                            <a:t>eV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1962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Tau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1777 MeV/c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  <a:ea typeface="Times New Roman"/>
                            </a:rPr>
                            <a:t>2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∓</m:t>
                              </m:r>
                            </m:oMath>
                          </a14:m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2.9 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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 10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-13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1975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Tau neutrino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GB" sz="1600" i="1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GB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GB" sz="16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𝜐</m:t>
                                        </m:r>
                                      </m:e>
                                      <m:sub>
                                        <m:r>
                                          <a:rPr lang="en-GB" sz="1600" i="1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Small but non-zero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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 (stable)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2000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045773"/>
                  </p:ext>
                </p:extLst>
              </p:nvPr>
            </p:nvGraphicFramePr>
            <p:xfrm>
              <a:off x="251460" y="1628775"/>
              <a:ext cx="8316000" cy="2773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8000"/>
                    <a:gridCol w="864000"/>
                    <a:gridCol w="1296000"/>
                    <a:gridCol w="1656000"/>
                    <a:gridCol w="864000"/>
                    <a:gridCol w="972000"/>
                    <a:gridCol w="1116000"/>
                  </a:tblGrid>
                  <a:tr h="5486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 b="1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Name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800" b="1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  <a:cs typeface="+mn-cs"/>
                            </a:rPr>
                            <a:t>Symbol</a:t>
                          </a: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800" b="1" kern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  <a:cs typeface="+mn-cs"/>
                            </a:rPr>
                            <a:t>Antiparticle</a:t>
                          </a:r>
                          <a:endParaRPr lang="en-GB" sz="1800" b="1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800" b="1" kern="12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  <a:cs typeface="+mn-cs"/>
                            </a:rPr>
                            <a:t>Mass</a:t>
                          </a:r>
                          <a:endParaRPr lang="en-GB" sz="1800" b="1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b="1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Charge (</a:t>
                          </a:r>
                          <a:r>
                            <a:rPr lang="en-GB" sz="1800" b="1" i="1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e</a:t>
                          </a:r>
                          <a:r>
                            <a:rPr lang="en-GB" sz="1800" b="1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Lifetime (s)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Discovered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Electron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79577" t="-168852" r="-685211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86385" t="-168852" r="-356808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0.511 </a:t>
                          </a: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MeV/c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  <a:ea typeface="Times New Roman"/>
                            </a:rPr>
                            <a:t>2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20423" t="-168852" r="-244366" b="-5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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 (stable)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1897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Electron neutrino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79577" t="-268852" r="-685211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86385" t="-268852" r="-356808" b="-4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Small but non-zero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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 (stable)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1956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 err="1" smtClean="0">
                              <a:effectLst/>
                              <a:latin typeface="+mn-lt"/>
                              <a:ea typeface="Times New Roman"/>
                            </a:rPr>
                            <a:t>Muon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79577" t="-368852" r="-685211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86385" t="-368852" r="-356808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106 </a:t>
                          </a: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MeV/c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  <a:ea typeface="Times New Roman"/>
                            </a:rPr>
                            <a:t>2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20423" t="-368852" r="-244366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2.2 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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 </a:t>
                          </a:r>
                          <a:r>
                            <a:rPr lang="en-GB" sz="1600" dirty="0" smtClean="0">
                              <a:effectLst/>
                              <a:latin typeface="Garamond"/>
                              <a:ea typeface="Times New Roman"/>
                            </a:rPr>
                            <a:t>10</a:t>
                          </a:r>
                          <a:r>
                            <a:rPr lang="en-GB" sz="1600" baseline="30000" dirty="0" smtClean="0">
                              <a:effectLst/>
                              <a:latin typeface="Garamond"/>
                              <a:ea typeface="Times New Roman"/>
                            </a:rPr>
                            <a:t>-6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1936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 err="1" smtClean="0">
                              <a:effectLst/>
                              <a:latin typeface="+mn-lt"/>
                              <a:ea typeface="Times New Roman"/>
                            </a:rPr>
                            <a:t>Muon</a:t>
                          </a: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 neutrino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79577" t="-468852" r="-685211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86385" t="-468852" r="-356808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Small but non-zero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15.4 </a:t>
                          </a:r>
                          <a:r>
                            <a:rPr lang="en-GB" sz="1600" dirty="0" smtClean="0">
                              <a:effectLst/>
                              <a:latin typeface="Garamond"/>
                              <a:ea typeface="Times New Roman"/>
                            </a:rPr>
                            <a:t>/</a:t>
                          </a:r>
                          <a:r>
                            <a:rPr lang="en-GB" sz="1600" dirty="0" err="1">
                              <a:effectLst/>
                              <a:latin typeface="Garamond"/>
                              <a:ea typeface="Times New Roman"/>
                            </a:rPr>
                            <a:t>eV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1962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Tau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79577" t="-568852" r="-685211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86385" t="-568852" r="-356808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1777 MeV/c</a:t>
                          </a:r>
                          <a:r>
                            <a:rPr lang="en-GB" sz="1600" baseline="30000" dirty="0">
                              <a:effectLst/>
                              <a:latin typeface="+mn-lt"/>
                              <a:ea typeface="Times New Roman"/>
                            </a:rPr>
                            <a:t>2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20423" t="-568852" r="-244366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Garamond"/>
                              <a:ea typeface="Times New Roman"/>
                            </a:rPr>
                            <a:t>2.9 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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 10</a:t>
                          </a:r>
                          <a:r>
                            <a:rPr lang="en-GB" sz="1600" baseline="30000" dirty="0">
                              <a:effectLst/>
                              <a:latin typeface="Garamond"/>
                              <a:ea typeface="Times New Roman"/>
                            </a:rPr>
                            <a:t>-13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1975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Tau neutrino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79577" t="-668852" r="-685211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86385" t="-668852" r="-356808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Small but non-zero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Times New Roman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  <a:sym typeface="Symbol"/>
                            </a:rPr>
                            <a:t></a:t>
                          </a:r>
                          <a:r>
                            <a:rPr lang="en-GB" sz="1600" dirty="0">
                              <a:effectLst/>
                              <a:latin typeface="Garamond"/>
                              <a:ea typeface="Times New Roman"/>
                            </a:rPr>
                            <a:t> (stable)</a:t>
                          </a:r>
                          <a:endParaRPr lang="en-GB" sz="16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  <a:latin typeface="+mn-lt"/>
                              <a:ea typeface="Times New Roman"/>
                            </a:rPr>
                            <a:t>2000</a:t>
                          </a:r>
                          <a:endParaRPr lang="en-GB" sz="16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 bwMode="auto">
          <a:xfrm>
            <a:off x="1928945" y="2241648"/>
            <a:ext cx="6322426" cy="269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28945" y="2978064"/>
            <a:ext cx="6322426" cy="269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28945" y="3730120"/>
            <a:ext cx="6322426" cy="269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28945" y="2609856"/>
            <a:ext cx="6322426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8945" y="3376061"/>
            <a:ext cx="6322426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28945" y="4102975"/>
            <a:ext cx="6322426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6973" y="2609856"/>
            <a:ext cx="1434741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6973" y="3361912"/>
            <a:ext cx="1434741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6972" y="4075465"/>
            <a:ext cx="1434741" cy="269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6972" y="2963915"/>
            <a:ext cx="574771" cy="269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6971" y="3715841"/>
            <a:ext cx="574771" cy="269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Symmetry </a:t>
            </a:r>
            <a:r>
              <a:rPr lang="en-GB"/>
              <a:t>= Truth?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12770" r="2284"/>
          <a:stretch/>
        </p:blipFill>
        <p:spPr bwMode="auto">
          <a:xfrm>
            <a:off x="1949904" y="1268730"/>
            <a:ext cx="5244193" cy="560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938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314178"/>
            <a:ext cx="33909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2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Ideas &amp;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68730"/>
                <a:ext cx="8915400" cy="5360670"/>
              </a:xfrm>
            </p:spPr>
            <p:txBody>
              <a:bodyPr/>
              <a:lstStyle/>
              <a:p>
                <a:r>
                  <a:rPr lang="en-GB" sz="2800" dirty="0"/>
                  <a:t>Mass units</a:t>
                </a:r>
              </a:p>
              <a:p>
                <a:pPr lvl="1"/>
                <a:r>
                  <a:rPr lang="en-GB" sz="2400" dirty="0"/>
                  <a:t>Expressed in terms of the energy required to create that particle</a:t>
                </a:r>
              </a:p>
              <a:p>
                <a:pPr lvl="1"/>
                <a:r>
                  <a:rPr lang="en-GB" sz="2400" dirty="0" err="1"/>
                  <a:t>GeV</a:t>
                </a:r>
                <a:r>
                  <a:rPr lang="en-GB" sz="2400" dirty="0"/>
                  <a:t>/c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 or MeV/c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 or </a:t>
                </a:r>
                <a:r>
                  <a:rPr lang="en-GB" sz="2400" dirty="0" err="1"/>
                  <a:t>keV</a:t>
                </a:r>
                <a:r>
                  <a:rPr lang="en-GB" sz="2400" dirty="0"/>
                  <a:t>/c</a:t>
                </a:r>
                <a:r>
                  <a:rPr lang="en-GB" sz="2400" baseline="30000" dirty="0"/>
                  <a:t>2</a:t>
                </a:r>
                <a:endParaRPr lang="en-GB" sz="2400" dirty="0"/>
              </a:p>
              <a:p>
                <a:pPr lvl="1"/>
                <a:r>
                  <a:rPr lang="en-GB" sz="2400" dirty="0"/>
                  <a:t>Nearly always written (lazily) as </a:t>
                </a:r>
                <a:r>
                  <a:rPr lang="en-GB" sz="2400" dirty="0" err="1"/>
                  <a:t>GeV</a:t>
                </a:r>
                <a:r>
                  <a:rPr lang="en-GB" sz="2400" dirty="0"/>
                  <a:t> or MeV or </a:t>
                </a:r>
                <a:r>
                  <a:rPr lang="en-GB" sz="2400" dirty="0" err="1"/>
                  <a:t>keV</a:t>
                </a:r>
                <a:endParaRPr lang="en-GB" sz="2400" dirty="0"/>
              </a:p>
              <a:p>
                <a:pPr lvl="1"/>
                <a:r>
                  <a:rPr lang="en-GB" sz="2400" dirty="0"/>
                  <a:t>Show that an electron has a rest mass of 0.51 MeV/c</a:t>
                </a:r>
                <a:r>
                  <a:rPr lang="en-GB" sz="2400" baseline="30000" dirty="0"/>
                  <a:t>2</a:t>
                </a:r>
                <a:endParaRPr lang="en-GB" sz="2400" dirty="0"/>
              </a:p>
              <a:p>
                <a:r>
                  <a:rPr lang="en-GB" sz="2800" dirty="0"/>
                  <a:t>Charge units</a:t>
                </a:r>
              </a:p>
              <a:p>
                <a:pPr lvl="1"/>
                <a:r>
                  <a:rPr lang="en-GB" i="1" dirty="0"/>
                  <a:t>e</a:t>
                </a:r>
                <a:r>
                  <a:rPr lang="en-GB" sz="2400" dirty="0"/>
                  <a:t> = 1.6 </a:t>
                </a:r>
                <a:r>
                  <a:rPr lang="en-GB" sz="2400" dirty="0">
                    <a:latin typeface="Symbol" pitchFamily="18" charset="2"/>
                  </a:rPr>
                  <a:t>´</a:t>
                </a:r>
                <a:r>
                  <a:rPr lang="en-GB" sz="2400" dirty="0"/>
                  <a:t> 10</a:t>
                </a:r>
                <a:r>
                  <a:rPr lang="en-GB" sz="2400" baseline="30000" dirty="0"/>
                  <a:t>-19</a:t>
                </a:r>
                <a:r>
                  <a:rPr lang="en-GB" sz="2400" dirty="0"/>
                  <a:t> C</a:t>
                </a:r>
                <a:endParaRPr lang="en-GB" sz="2400" dirty="0">
                  <a:latin typeface="Symbol" pitchFamily="18" charset="2"/>
                </a:endParaRPr>
              </a:p>
              <a:p>
                <a:r>
                  <a:rPr lang="en-GB" sz="2800" dirty="0"/>
                  <a:t>Spin</a:t>
                </a:r>
              </a:p>
              <a:p>
                <a:pPr lvl="1"/>
                <a:r>
                  <a:rPr lang="en-GB" sz="2400" dirty="0"/>
                  <a:t>Units of </a:t>
                </a:r>
                <a:r>
                  <a:rPr lang="en-GB" sz="2400" i="1" kern="1200" dirty="0"/>
                  <a:t>ħ</a:t>
                </a:r>
                <a:r>
                  <a:rPr lang="en-GB" sz="2400" kern="1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kern="12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kern="1200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GB" b="0" i="1" kern="1200" smtClean="0">
                            <a:latin typeface="Cambria Math"/>
                          </a:rPr>
                          <m:t>2</m:t>
                        </m:r>
                        <m:r>
                          <a:rPr lang="en-GB" b="0" i="1" kern="1200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dirty="0"/>
                  <a:t> (‘h-bar’) </a:t>
                </a:r>
              </a:p>
              <a:p>
                <a:pPr lvl="1"/>
                <a:r>
                  <a:rPr lang="en-GB" dirty="0"/>
                  <a:t>(</a:t>
                </a:r>
                <a:r>
                  <a:rPr lang="en-GB" i="1" dirty="0"/>
                  <a:t>helpful when considering frequencies in rad s</a:t>
                </a:r>
                <a:r>
                  <a:rPr lang="en-GB" i="1" baseline="30000" dirty="0"/>
                  <a:t>-1</a:t>
                </a:r>
                <a:r>
                  <a:rPr lang="en-GB" i="1" dirty="0"/>
                  <a:t>, not revolutions s</a:t>
                </a:r>
                <a:r>
                  <a:rPr lang="en-GB" i="1" baseline="30000" dirty="0"/>
                  <a:t>-1</a:t>
                </a:r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68730"/>
                <a:ext cx="8915400" cy="5360670"/>
              </a:xfrm>
              <a:blipFill rotWithShape="0">
                <a:blip r:embed="rId2"/>
                <a:stretch>
                  <a:fillRect l="-1231" t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1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2022574"/>
            <a:ext cx="4848225" cy="378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51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Exchange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345575" cy="5257800"/>
          </a:xfrm>
        </p:spPr>
        <p:txBody>
          <a:bodyPr/>
          <a:lstStyle/>
          <a:p>
            <a:r>
              <a:rPr lang="en-GB" sz="2800" dirty="0"/>
              <a:t>Exchange Particles</a:t>
            </a:r>
          </a:p>
          <a:p>
            <a:pPr lvl="1"/>
            <a:r>
              <a:rPr lang="en-GB" sz="2400" dirty="0"/>
              <a:t>Virtual particles! </a:t>
            </a:r>
          </a:p>
          <a:p>
            <a:pPr lvl="1"/>
            <a:r>
              <a:rPr lang="en-GB" sz="2400" dirty="0"/>
              <a:t>Used to model mathematically, but cannot be observed directly</a:t>
            </a:r>
          </a:p>
          <a:p>
            <a:r>
              <a:rPr lang="en-GB" sz="2800" dirty="0"/>
              <a:t>Called Gauge Bosons:</a:t>
            </a:r>
          </a:p>
          <a:p>
            <a:pPr lvl="1"/>
            <a:r>
              <a:rPr lang="en-GB" sz="2400" dirty="0"/>
              <a:t>Gluon (g)</a:t>
            </a:r>
          </a:p>
          <a:p>
            <a:pPr lvl="1"/>
            <a:r>
              <a:rPr lang="en-GB" sz="2400" dirty="0"/>
              <a:t>Photon (</a:t>
            </a:r>
            <a:r>
              <a:rPr lang="el-GR" sz="2400" dirty="0"/>
              <a:t>γ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W</a:t>
            </a:r>
            <a:r>
              <a:rPr lang="en-GB" sz="2400" baseline="30000" dirty="0"/>
              <a:t>+</a:t>
            </a:r>
            <a:r>
              <a:rPr lang="en-GB" sz="2400" dirty="0"/>
              <a:t>, W</a:t>
            </a:r>
            <a:r>
              <a:rPr lang="en-GB" sz="2400" baseline="30000" dirty="0"/>
              <a:t>-</a:t>
            </a:r>
            <a:r>
              <a:rPr lang="en-GB" sz="2400" dirty="0"/>
              <a:t> and Z</a:t>
            </a:r>
            <a:r>
              <a:rPr lang="en-GB" sz="2400" baseline="30000" dirty="0"/>
              <a:t>0</a:t>
            </a:r>
          </a:p>
          <a:p>
            <a:pPr lvl="1"/>
            <a:r>
              <a:rPr lang="en-GB" sz="2400" dirty="0"/>
              <a:t>Higgs</a:t>
            </a:r>
          </a:p>
          <a:p>
            <a:pPr lvl="1"/>
            <a:r>
              <a:rPr lang="en-GB" sz="2400" dirty="0"/>
              <a:t>Mesons (</a:t>
            </a:r>
            <a:r>
              <a:rPr lang="en-GB" sz="2400" i="1" dirty="0"/>
              <a:t>see later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Graviton (</a:t>
            </a:r>
            <a:r>
              <a:rPr lang="en-GB" sz="2400" i="1" dirty="0"/>
              <a:t>theoretical</a:t>
            </a:r>
            <a:r>
              <a:rPr lang="en-GB" sz="2400" dirty="0"/>
              <a:t>)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813" y="1692729"/>
            <a:ext cx="4933187" cy="3523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r="18552" b="13925"/>
          <a:stretch/>
        </p:blipFill>
        <p:spPr>
          <a:xfrm>
            <a:off x="4210814" y="2091418"/>
            <a:ext cx="4933186" cy="28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Fundamental Forces (interactions)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774"/>
            <a:ext cx="8915400" cy="5000625"/>
          </a:xfrm>
        </p:spPr>
        <p:txBody>
          <a:bodyPr/>
          <a:lstStyle/>
          <a:p>
            <a:r>
              <a:rPr lang="en-GB" dirty="0"/>
              <a:t>Think of any force. A book pushing on a desk?</a:t>
            </a:r>
          </a:p>
          <a:p>
            <a:r>
              <a:rPr lang="en-GB" dirty="0"/>
              <a:t>What is the fundamental cause of that force?</a:t>
            </a:r>
          </a:p>
          <a:p>
            <a:r>
              <a:rPr lang="en-GB" dirty="0"/>
              <a:t>How many fundamental forces are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643063"/>
                  </p:ext>
                </p:extLst>
              </p:nvPr>
            </p:nvGraphicFramePr>
            <p:xfrm>
              <a:off x="581977" y="3429000"/>
              <a:ext cx="7980046" cy="290380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859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8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42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117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57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3503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72009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Interaction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Range (m)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Relative</a:t>
                          </a:r>
                          <a:r>
                            <a:rPr lang="en-GB" baseline="0" dirty="0"/>
                            <a:t> strength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Exchange Particle (boson)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Rest Mass (</a:t>
                          </a:r>
                          <a:r>
                            <a:rPr lang="en-GB" dirty="0" err="1"/>
                            <a:t>GeV</a:t>
                          </a:r>
                          <a:r>
                            <a:rPr lang="en-GB" dirty="0"/>
                            <a:t>/c</a:t>
                          </a:r>
                          <a:r>
                            <a:rPr lang="en-GB" baseline="30000" dirty="0"/>
                            <a:t>2</a:t>
                          </a:r>
                          <a:r>
                            <a:rPr lang="en-GB" dirty="0"/>
                            <a:t>)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Charge (e)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Spin (</a:t>
                          </a:r>
                          <a:r>
                            <a:rPr lang="en-GB" sz="1800" kern="1200" dirty="0"/>
                            <a:t>ħ)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97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1" dirty="0"/>
                            <a:t>Strong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~10</a:t>
                          </a:r>
                          <a:r>
                            <a:rPr lang="en-GB" baseline="30000" dirty="0"/>
                            <a:t>-15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Gluon (pion)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97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1" dirty="0"/>
                            <a:t>Electromagnetic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137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97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1" dirty="0"/>
                            <a:t>Weak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~10</a:t>
                          </a:r>
                          <a:r>
                            <a:rPr lang="en-GB" baseline="30000" dirty="0"/>
                            <a:t>-18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10</a:t>
                          </a:r>
                          <a:r>
                            <a:rPr lang="en-GB" baseline="30000" dirty="0"/>
                            <a:t>-9</a:t>
                          </a:r>
                          <a:endParaRPr lang="en-GB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W</a:t>
                          </a:r>
                          <a:r>
                            <a:rPr lang="en-GB" sz="1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</a:t>
                          </a:r>
                        </a:p>
                        <a:p>
                          <a:pPr algn="ctr"/>
                          <a:r>
                            <a:rPr lang="en-GB" dirty="0"/>
                            <a:t>Z</a:t>
                          </a:r>
                          <a:r>
                            <a:rPr lang="en-GB" baseline="30000" dirty="0"/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80.4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91.2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±1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97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1" dirty="0"/>
                            <a:t>Gravitational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10</a:t>
                          </a:r>
                          <a:r>
                            <a:rPr lang="en-GB" baseline="30000" dirty="0"/>
                            <a:t>-38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i="1" dirty="0"/>
                            <a:t>Graviton?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i="1" dirty="0"/>
                            <a:t>0?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i="1" dirty="0"/>
                            <a:t>0?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i="1" dirty="0"/>
                            <a:t>2?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643063"/>
                  </p:ext>
                </p:extLst>
              </p:nvPr>
            </p:nvGraphicFramePr>
            <p:xfrm>
              <a:off x="581977" y="3429000"/>
              <a:ext cx="7980046" cy="290380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859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8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42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117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457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3503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Interaction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Range (m)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Relative</a:t>
                          </a:r>
                          <a:r>
                            <a:rPr lang="en-GB" baseline="0" dirty="0"/>
                            <a:t> strength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Exchange Particle (boson)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Rest Mass (</a:t>
                          </a:r>
                          <a:r>
                            <a:rPr lang="en-GB" dirty="0" err="1"/>
                            <a:t>GeV</a:t>
                          </a:r>
                          <a:r>
                            <a:rPr lang="en-GB" dirty="0"/>
                            <a:t>/c</a:t>
                          </a:r>
                          <a:r>
                            <a:rPr lang="en-GB" baseline="30000" dirty="0"/>
                            <a:t>2</a:t>
                          </a:r>
                          <a:r>
                            <a:rPr lang="en-GB" dirty="0"/>
                            <a:t>)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Charge (e)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Spin (</a:t>
                          </a:r>
                          <a:r>
                            <a:rPr lang="en-GB" sz="1800" kern="1200" dirty="0"/>
                            <a:t>ħ)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97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1" dirty="0"/>
                            <a:t>Strong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~10</a:t>
                          </a:r>
                          <a:r>
                            <a:rPr lang="en-GB" baseline="30000" dirty="0"/>
                            <a:t>-15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Gluon (pion)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989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1" dirty="0"/>
                            <a:t>Electromagnetic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9064" t="-309459" r="-409357" b="-25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1" dirty="0"/>
                            <a:t>Weak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~10</a:t>
                          </a:r>
                          <a:r>
                            <a:rPr lang="en-GB" baseline="30000" dirty="0"/>
                            <a:t>-18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10</a:t>
                          </a:r>
                          <a:r>
                            <a:rPr lang="en-GB" baseline="30000" dirty="0"/>
                            <a:t>-9</a:t>
                          </a:r>
                          <a:endParaRPr lang="en-GB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W</a:t>
                          </a:r>
                          <a:r>
                            <a:rPr lang="en-GB" sz="18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</a:t>
                          </a:r>
                        </a:p>
                        <a:p>
                          <a:pPr algn="ctr"/>
                          <a:r>
                            <a:rPr lang="en-GB" dirty="0"/>
                            <a:t>Z</a:t>
                          </a:r>
                          <a:r>
                            <a:rPr lang="en-GB" baseline="30000" dirty="0"/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80.4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91.2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±1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497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1" dirty="0"/>
                            <a:t>Gravitational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∞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10</a:t>
                          </a:r>
                          <a:r>
                            <a:rPr lang="en-GB" baseline="30000" dirty="0"/>
                            <a:t>-38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i="1" dirty="0"/>
                            <a:t>Graviton?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i="1" dirty="0"/>
                            <a:t>0?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i="1" dirty="0"/>
                            <a:t>0?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i="1" dirty="0"/>
                            <a:t>2?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 bwMode="auto">
          <a:xfrm>
            <a:off x="2592974" y="4418791"/>
            <a:ext cx="611779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92974" y="4877900"/>
            <a:ext cx="611779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92974" y="5461103"/>
            <a:ext cx="611779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92973" y="5986344"/>
            <a:ext cx="611779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0310" y="4418791"/>
            <a:ext cx="611779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15934" y="4864798"/>
            <a:ext cx="859975" cy="3464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40031" y="5458782"/>
            <a:ext cx="611779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23158" y="5984968"/>
            <a:ext cx="611779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15515" y="4432910"/>
            <a:ext cx="1236348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67646" y="4897762"/>
            <a:ext cx="857794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86300" y="5289442"/>
            <a:ext cx="512717" cy="5365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05591" y="5948702"/>
            <a:ext cx="1044493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9809" y="4453627"/>
            <a:ext cx="300992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9809" y="4877900"/>
            <a:ext cx="300992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973804" y="5324276"/>
            <a:ext cx="542379" cy="5017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091100" y="5984968"/>
            <a:ext cx="408209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42807" y="4453627"/>
            <a:ext cx="300992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42807" y="4877900"/>
            <a:ext cx="300992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216681" y="5289442"/>
            <a:ext cx="327117" cy="5365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216681" y="5984968"/>
            <a:ext cx="300992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058688" y="4453627"/>
            <a:ext cx="300992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58688" y="4897762"/>
            <a:ext cx="300992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058688" y="5440649"/>
            <a:ext cx="300992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58688" y="5948702"/>
            <a:ext cx="300992" cy="269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1" grpId="1" animBg="1"/>
      <p:bldP spid="22" grpId="1" animBg="1"/>
      <p:bldP spid="23" grpId="1" animBg="1"/>
      <p:bldP spid="24" grpId="1" animBg="1"/>
      <p:bldP spid="25" grpId="1" animBg="1"/>
      <p:bldP spid="26" grpId="1" animBg="1"/>
      <p:bldP spid="27" grpId="1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Comparing Strong and Coulomb forces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66" y="1442356"/>
            <a:ext cx="6622869" cy="5298295"/>
          </a:xfr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0641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force do we understand least?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5126354"/>
            <a:ext cx="8915400" cy="822961"/>
          </a:xfrm>
        </p:spPr>
        <p:txBody>
          <a:bodyPr/>
          <a:lstStyle/>
          <a:p>
            <a:r>
              <a:rPr lang="en-GB" dirty="0"/>
              <a:t>Answer: Gravity.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628775"/>
            <a:ext cx="8503190" cy="3240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070459" y="1628774"/>
            <a:ext cx="2170615" cy="32404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41074" y="1628772"/>
            <a:ext cx="2290355" cy="3240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31429" y="1628771"/>
            <a:ext cx="2290355" cy="3240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would like to be able to simplify these forces and show that they are all just different aspect of one universal ‘master force’</a:t>
            </a:r>
          </a:p>
          <a:p>
            <a:r>
              <a:rPr lang="en-GB" dirty="0"/>
              <a:t>In the 1970s, it was shown both theoretically and experimentally that the electromagnetic and weak forces combine at temperatures above ~10</a:t>
            </a:r>
            <a:r>
              <a:rPr lang="en-GB" baseline="30000" dirty="0"/>
              <a:t>15</a:t>
            </a:r>
            <a:r>
              <a:rPr lang="en-GB" dirty="0"/>
              <a:t> K</a:t>
            </a:r>
          </a:p>
          <a:p>
            <a:r>
              <a:rPr lang="en-GB" dirty="0"/>
              <a:t>No further success in unification yet</a:t>
            </a:r>
          </a:p>
          <a:p>
            <a:r>
              <a:rPr lang="en-GB" dirty="0"/>
              <a:t>Gravity is particularly problematic because it can’t be described using QM</a:t>
            </a:r>
          </a:p>
        </p:txBody>
      </p:sp>
    </p:spTree>
    <p:extLst>
      <p:ext uri="{BB962C8B-B14F-4D97-AF65-F5344CB8AC3E}">
        <p14:creationId xmlns:p14="http://schemas.microsoft.com/office/powerpoint/2010/main" val="29470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21" y="1268729"/>
                <a:ext cx="4747745" cy="5400675"/>
              </a:xfrm>
            </p:spPr>
            <p:txBody>
              <a:bodyPr/>
              <a:lstStyle/>
              <a:p>
                <a:r>
                  <a:rPr lang="en-GB" dirty="0"/>
                  <a:t>Not just in science fiction</a:t>
                </a:r>
              </a:p>
              <a:p>
                <a:r>
                  <a:rPr lang="en-GB" dirty="0"/>
                  <a:t>In 1928, Wolfgang Pauli noticed a pair of opposite solutions from an equation</a:t>
                </a:r>
              </a:p>
              <a:p>
                <a:r>
                  <a:rPr lang="en-GB" dirty="0"/>
                  <a:t>Rather like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1" i="1" smtClean="0">
                            <a:latin typeface="Cambria Math"/>
                          </a:rPr>
                          <m:t>𝟗</m:t>
                        </m:r>
                      </m:e>
                    </m:rad>
                    <m:r>
                      <a:rPr lang="en-GB" sz="2800" b="1" i="1" smtClean="0">
                        <a:latin typeface="Cambria Math"/>
                      </a:rPr>
                      <m:t>=</m:t>
                    </m:r>
                    <m:r>
                      <a:rPr lang="en-GB" sz="2800" b="1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GB" sz="2800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GB" b="1" dirty="0">
                  <a:ea typeface="Cambria Math"/>
                </a:endParaRPr>
              </a:p>
              <a:p>
                <a:r>
                  <a:rPr lang="en-GB" dirty="0"/>
                  <a:t>Would it be possible to make an electron which had a positive charge?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21" y="1268729"/>
                <a:ext cx="4747745" cy="5400675"/>
              </a:xfrm>
              <a:blipFill rotWithShape="0">
                <a:blip r:embed="rId2"/>
                <a:stretch>
                  <a:fillRect l="-3081" t="-1467" r="-2439" b="-1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/>
        </p:blipFill>
        <p:spPr bwMode="auto">
          <a:xfrm>
            <a:off x="3851910" y="1628773"/>
            <a:ext cx="5292090" cy="4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90" y="1628775"/>
            <a:ext cx="36004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3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CPD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CPD 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CPD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PD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PD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PD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PD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PD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PD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\\bc.local\BcDfs\Faculty home areas and redirected folders\Teaching\mharrison\Application Data\Microsoft\Templates\BCPD Template.pot</Template>
  <TotalTime>877</TotalTime>
  <Words>1697</Words>
  <Application>Microsoft Office PowerPoint</Application>
  <PresentationFormat>On-screen Show (4:3)</PresentationFormat>
  <Paragraphs>414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Cambria Math</vt:lpstr>
      <vt:lpstr>Garamond</vt:lpstr>
      <vt:lpstr>MS Shell Dlg</vt:lpstr>
      <vt:lpstr>Symbol</vt:lpstr>
      <vt:lpstr>Times New Roman</vt:lpstr>
      <vt:lpstr>BCPD Template</vt:lpstr>
      <vt:lpstr>PowerPoint Presentation</vt:lpstr>
      <vt:lpstr>Physics Fundamentalism</vt:lpstr>
      <vt:lpstr>New Ideas &amp; Definitions</vt:lpstr>
      <vt:lpstr>Exchange particles</vt:lpstr>
      <vt:lpstr>Fundamental Forces (interactions)</vt:lpstr>
      <vt:lpstr>Comparing Strong and Coulomb forces</vt:lpstr>
      <vt:lpstr>Which force do we understand least?</vt:lpstr>
      <vt:lpstr>Unification</vt:lpstr>
      <vt:lpstr>Antimatter</vt:lpstr>
      <vt:lpstr>Discovery of antimatter</vt:lpstr>
      <vt:lpstr>Annihilation</vt:lpstr>
      <vt:lpstr>Energy densities</vt:lpstr>
      <vt:lpstr>Fundamental (elementary) particles</vt:lpstr>
      <vt:lpstr>Quarks</vt:lpstr>
      <vt:lpstr>PowerPoint Presentation</vt:lpstr>
      <vt:lpstr>Types of quark</vt:lpstr>
      <vt:lpstr>Hadrons</vt:lpstr>
      <vt:lpstr>Making hadrons (part 1): Baryons</vt:lpstr>
      <vt:lpstr>More baryons</vt:lpstr>
      <vt:lpstr>Making hadrons (part 2): Mesons</vt:lpstr>
      <vt:lpstr>Quark combinations</vt:lpstr>
      <vt:lpstr>Mesons as bosons (aka ‘what binds nuclei together?’)</vt:lpstr>
      <vt:lpstr>Conservation Laws</vt:lpstr>
      <vt:lpstr>PowerPoint Presentation</vt:lpstr>
      <vt:lpstr>PowerPoint Presentation</vt:lpstr>
      <vt:lpstr>Is that it, then?</vt:lpstr>
      <vt:lpstr>Leptons</vt:lpstr>
      <vt:lpstr>Symmetry = Truth?</vt:lpstr>
      <vt:lpstr>PowerPoint Presentation</vt:lpstr>
      <vt:lpstr>PowerPoint Presentation</vt:lpstr>
    </vt:vector>
  </TitlesOfParts>
  <Company>Bradfield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Bradfield College Physics Department</dc:title>
  <dc:creator>mharrison</dc:creator>
  <cp:lastModifiedBy>Harrison, M A T</cp:lastModifiedBy>
  <cp:revision>241</cp:revision>
  <dcterms:created xsi:type="dcterms:W3CDTF">2004-09-03T12:36:13Z</dcterms:created>
  <dcterms:modified xsi:type="dcterms:W3CDTF">2017-11-21T08:22:50Z</dcterms:modified>
</cp:coreProperties>
</file>